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677" r:id="rId2"/>
    <p:sldId id="368" r:id="rId3"/>
    <p:sldId id="369" r:id="rId4"/>
    <p:sldId id="590" r:id="rId5"/>
    <p:sldId id="591" r:id="rId6"/>
    <p:sldId id="592" r:id="rId7"/>
    <p:sldId id="593" r:id="rId8"/>
    <p:sldId id="594" r:id="rId9"/>
    <p:sldId id="595" r:id="rId10"/>
    <p:sldId id="596" r:id="rId11"/>
    <p:sldId id="597" r:id="rId12"/>
    <p:sldId id="598" r:id="rId13"/>
    <p:sldId id="679" r:id="rId14"/>
    <p:sldId id="678" r:id="rId15"/>
    <p:sldId id="257" r:id="rId16"/>
    <p:sldId id="272" r:id="rId17"/>
    <p:sldId id="258" r:id="rId18"/>
    <p:sldId id="259" r:id="rId19"/>
    <p:sldId id="260" r:id="rId20"/>
    <p:sldId id="261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51209-9BBD-4552-A74A-E83D8CC03785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457F8-A464-4D8B-95CD-94FB8BDD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F2C7912-C0B1-4C84-BB55-CE92BF8DA9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5AE5065-6489-424D-97B5-B6A4354C10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04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4A2B057-A596-40EC-8EDC-B399C10019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CCF5B4F-8849-42C9-8821-3C4088712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56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490D-D6AF-4A20-AB14-065FE5117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17C95-21D8-4A05-8585-98CEF7745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D4E19-7FC1-48A0-BC15-98CD8A40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E0A91-BE09-4995-A8C6-3B0B2F7D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81D7E-8EC0-4A8C-A5D1-8DCCC6FB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7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F7C6-97AF-499B-BB1C-AE259E0F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34566-1B63-4AF0-9B9B-326505848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2ED04-9B8E-4034-8CA7-8FB0E57C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4B563-8784-4A77-8EEA-9631F229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7AF87-9BCF-4EBF-B4F4-1ACAD55A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7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29BA3-A49F-4D22-89A8-C7BF8040C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BA62A-9D23-45C4-98A3-22BE02247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B1233-41CC-4F8E-885B-230FB18D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A925D-1C91-496B-8297-BE1DA2A68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BEB72-64A6-4A83-BD06-1D941F0A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81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et of Things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1" t="33049" r="1434"/>
          <a:stretch/>
        </p:blipFill>
        <p:spPr>
          <a:xfrm>
            <a:off x="1" y="-41563"/>
            <a:ext cx="12198926" cy="6899564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" y="-29495"/>
            <a:ext cx="12192000" cy="6887496"/>
          </a:xfrm>
          <a:prstGeom prst="rect">
            <a:avLst/>
          </a:prstGeom>
          <a:gradFill>
            <a:gsLst>
              <a:gs pos="61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676727" y="435412"/>
            <a:ext cx="2085432" cy="446719"/>
            <a:chOff x="9759951" y="481013"/>
            <a:chExt cx="2127249" cy="455612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9761538" y="481013"/>
              <a:ext cx="2125662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</a:endParaRPr>
            </a:p>
          </p:txBody>
        </p:sp>
        <p:grpSp>
          <p:nvGrpSpPr>
            <p:cNvPr id="33" name="Group 32"/>
            <p:cNvGrpSpPr/>
            <p:nvPr userDrawn="1"/>
          </p:nvGrpSpPr>
          <p:grpSpPr>
            <a:xfrm>
              <a:off x="10352088" y="552450"/>
              <a:ext cx="1535112" cy="296862"/>
              <a:chOff x="10352088" y="552450"/>
              <a:chExt cx="1535112" cy="296862"/>
            </a:xfrm>
            <a:solidFill>
              <a:schemeClr val="bg1"/>
            </a:solidFill>
          </p:grpSpPr>
          <p:sp>
            <p:nvSpPr>
              <p:cNvPr id="38" name="Freeform 5"/>
              <p:cNvSpPr>
                <a:spLocks/>
              </p:cNvSpPr>
              <p:nvPr userDrawn="1"/>
            </p:nvSpPr>
            <p:spPr bwMode="auto">
              <a:xfrm>
                <a:off x="10352088" y="571500"/>
                <a:ext cx="293687" cy="273050"/>
              </a:xfrm>
              <a:custGeom>
                <a:avLst/>
                <a:gdLst>
                  <a:gd name="T0" fmla="*/ 118 w 218"/>
                  <a:gd name="T1" fmla="*/ 126 h 201"/>
                  <a:gd name="T2" fmla="*/ 109 w 218"/>
                  <a:gd name="T3" fmla="*/ 153 h 201"/>
                  <a:gd name="T4" fmla="*/ 108 w 218"/>
                  <a:gd name="T5" fmla="*/ 153 h 201"/>
                  <a:gd name="T6" fmla="*/ 100 w 218"/>
                  <a:gd name="T7" fmla="*/ 127 h 201"/>
                  <a:gd name="T8" fmla="*/ 49 w 218"/>
                  <a:gd name="T9" fmla="*/ 0 h 201"/>
                  <a:gd name="T10" fmla="*/ 0 w 218"/>
                  <a:gd name="T11" fmla="*/ 0 h 201"/>
                  <a:gd name="T12" fmla="*/ 0 w 218"/>
                  <a:gd name="T13" fmla="*/ 201 h 201"/>
                  <a:gd name="T14" fmla="*/ 32 w 218"/>
                  <a:gd name="T15" fmla="*/ 201 h 201"/>
                  <a:gd name="T16" fmla="*/ 32 w 218"/>
                  <a:gd name="T17" fmla="*/ 77 h 201"/>
                  <a:gd name="T18" fmla="*/ 32 w 218"/>
                  <a:gd name="T19" fmla="*/ 50 h 201"/>
                  <a:gd name="T20" fmla="*/ 31 w 218"/>
                  <a:gd name="T21" fmla="*/ 37 h 201"/>
                  <a:gd name="T22" fmla="*/ 32 w 218"/>
                  <a:gd name="T23" fmla="*/ 37 h 201"/>
                  <a:gd name="T24" fmla="*/ 36 w 218"/>
                  <a:gd name="T25" fmla="*/ 54 h 201"/>
                  <a:gd name="T26" fmla="*/ 97 w 218"/>
                  <a:gd name="T27" fmla="*/ 201 h 201"/>
                  <a:gd name="T28" fmla="*/ 120 w 218"/>
                  <a:gd name="T29" fmla="*/ 201 h 201"/>
                  <a:gd name="T30" fmla="*/ 180 w 218"/>
                  <a:gd name="T31" fmla="*/ 53 h 201"/>
                  <a:gd name="T32" fmla="*/ 184 w 218"/>
                  <a:gd name="T33" fmla="*/ 37 h 201"/>
                  <a:gd name="T34" fmla="*/ 185 w 218"/>
                  <a:gd name="T35" fmla="*/ 37 h 201"/>
                  <a:gd name="T36" fmla="*/ 183 w 218"/>
                  <a:gd name="T37" fmla="*/ 73 h 201"/>
                  <a:gd name="T38" fmla="*/ 183 w 218"/>
                  <a:gd name="T39" fmla="*/ 201 h 201"/>
                  <a:gd name="T40" fmla="*/ 218 w 218"/>
                  <a:gd name="T41" fmla="*/ 201 h 201"/>
                  <a:gd name="T42" fmla="*/ 218 w 218"/>
                  <a:gd name="T43" fmla="*/ 0 h 201"/>
                  <a:gd name="T44" fmla="*/ 170 w 218"/>
                  <a:gd name="T45" fmla="*/ 0 h 201"/>
                  <a:gd name="T46" fmla="*/ 118 w 218"/>
                  <a:gd name="T47" fmla="*/ 12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8" h="201">
                    <a:moveTo>
                      <a:pt x="118" y="126"/>
                    </a:moveTo>
                    <a:cubicBezTo>
                      <a:pt x="109" y="153"/>
                      <a:pt x="109" y="153"/>
                      <a:pt x="109" y="153"/>
                    </a:cubicBezTo>
                    <a:cubicBezTo>
                      <a:pt x="108" y="153"/>
                      <a:pt x="108" y="153"/>
                      <a:pt x="108" y="153"/>
                    </a:cubicBezTo>
                    <a:cubicBezTo>
                      <a:pt x="107" y="147"/>
                      <a:pt x="104" y="138"/>
                      <a:pt x="100" y="127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0"/>
                      <a:pt x="32" y="61"/>
                      <a:pt x="32" y="50"/>
                    </a:cubicBezTo>
                    <a:cubicBezTo>
                      <a:pt x="32" y="45"/>
                      <a:pt x="31" y="40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3" y="45"/>
                      <a:pt x="35" y="50"/>
                      <a:pt x="36" y="54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81" y="50"/>
                      <a:pt x="183" y="43"/>
                      <a:pt x="184" y="37"/>
                    </a:cubicBezTo>
                    <a:cubicBezTo>
                      <a:pt x="185" y="37"/>
                      <a:pt x="185" y="37"/>
                      <a:pt x="185" y="37"/>
                    </a:cubicBezTo>
                    <a:cubicBezTo>
                      <a:pt x="184" y="52"/>
                      <a:pt x="183" y="65"/>
                      <a:pt x="183" y="73"/>
                    </a:cubicBezTo>
                    <a:cubicBezTo>
                      <a:pt x="183" y="201"/>
                      <a:pt x="183" y="201"/>
                      <a:pt x="183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118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" name="Rectangle 6"/>
              <p:cNvSpPr>
                <a:spLocks noChangeArrowheads="1"/>
              </p:cNvSpPr>
              <p:nvPr userDrawn="1"/>
            </p:nvSpPr>
            <p:spPr bwMode="auto">
              <a:xfrm>
                <a:off x="10688638" y="649288"/>
                <a:ext cx="46037" cy="1952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" name="Freeform 7"/>
              <p:cNvSpPr>
                <a:spLocks/>
              </p:cNvSpPr>
              <p:nvPr userDrawn="1"/>
            </p:nvSpPr>
            <p:spPr bwMode="auto">
              <a:xfrm>
                <a:off x="10685463" y="566738"/>
                <a:ext cx="53975" cy="52387"/>
              </a:xfrm>
              <a:custGeom>
                <a:avLst/>
                <a:gdLst>
                  <a:gd name="T0" fmla="*/ 21 w 41"/>
                  <a:gd name="T1" fmla="*/ 0 h 39"/>
                  <a:gd name="T2" fmla="*/ 6 w 41"/>
                  <a:gd name="T3" fmla="*/ 5 h 39"/>
                  <a:gd name="T4" fmla="*/ 0 w 41"/>
                  <a:gd name="T5" fmla="*/ 19 h 39"/>
                  <a:gd name="T6" fmla="*/ 6 w 41"/>
                  <a:gd name="T7" fmla="*/ 33 h 39"/>
                  <a:gd name="T8" fmla="*/ 21 w 41"/>
                  <a:gd name="T9" fmla="*/ 39 h 39"/>
                  <a:gd name="T10" fmla="*/ 35 w 41"/>
                  <a:gd name="T11" fmla="*/ 33 h 39"/>
                  <a:gd name="T12" fmla="*/ 41 w 41"/>
                  <a:gd name="T13" fmla="*/ 19 h 39"/>
                  <a:gd name="T14" fmla="*/ 35 w 41"/>
                  <a:gd name="T15" fmla="*/ 5 h 39"/>
                  <a:gd name="T16" fmla="*/ 21 w 41"/>
                  <a:gd name="T1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9">
                    <a:moveTo>
                      <a:pt x="21" y="0"/>
                    </a:moveTo>
                    <a:cubicBezTo>
                      <a:pt x="15" y="0"/>
                      <a:pt x="10" y="2"/>
                      <a:pt x="6" y="5"/>
                    </a:cubicBezTo>
                    <a:cubicBezTo>
                      <a:pt x="2" y="9"/>
                      <a:pt x="0" y="14"/>
                      <a:pt x="0" y="19"/>
                    </a:cubicBezTo>
                    <a:cubicBezTo>
                      <a:pt x="0" y="25"/>
                      <a:pt x="2" y="30"/>
                      <a:pt x="6" y="33"/>
                    </a:cubicBezTo>
                    <a:cubicBezTo>
                      <a:pt x="10" y="37"/>
                      <a:pt x="15" y="39"/>
                      <a:pt x="21" y="39"/>
                    </a:cubicBezTo>
                    <a:cubicBezTo>
                      <a:pt x="26" y="39"/>
                      <a:pt x="31" y="37"/>
                      <a:pt x="35" y="33"/>
                    </a:cubicBezTo>
                    <a:cubicBezTo>
                      <a:pt x="39" y="30"/>
                      <a:pt x="41" y="25"/>
                      <a:pt x="41" y="19"/>
                    </a:cubicBezTo>
                    <a:cubicBezTo>
                      <a:pt x="41" y="14"/>
                      <a:pt x="39" y="9"/>
                      <a:pt x="35" y="5"/>
                    </a:cubicBezTo>
                    <a:cubicBezTo>
                      <a:pt x="31" y="1"/>
                      <a:pt x="27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" name="Freeform 8"/>
              <p:cNvSpPr>
                <a:spLocks/>
              </p:cNvSpPr>
              <p:nvPr userDrawn="1"/>
            </p:nvSpPr>
            <p:spPr bwMode="auto">
              <a:xfrm>
                <a:off x="10766425" y="644525"/>
                <a:ext cx="153987" cy="204787"/>
              </a:xfrm>
              <a:custGeom>
                <a:avLst/>
                <a:gdLst>
                  <a:gd name="T0" fmla="*/ 97 w 114"/>
                  <a:gd name="T1" fmla="*/ 2 h 152"/>
                  <a:gd name="T2" fmla="*/ 78 w 114"/>
                  <a:gd name="T3" fmla="*/ 0 h 152"/>
                  <a:gd name="T4" fmla="*/ 37 w 114"/>
                  <a:gd name="T5" fmla="*/ 10 h 152"/>
                  <a:gd name="T6" fmla="*/ 10 w 114"/>
                  <a:gd name="T7" fmla="*/ 38 h 152"/>
                  <a:gd name="T8" fmla="*/ 0 w 114"/>
                  <a:gd name="T9" fmla="*/ 80 h 152"/>
                  <a:gd name="T10" fmla="*/ 10 w 114"/>
                  <a:gd name="T11" fmla="*/ 117 h 152"/>
                  <a:gd name="T12" fmla="*/ 35 w 114"/>
                  <a:gd name="T13" fmla="*/ 143 h 152"/>
                  <a:gd name="T14" fmla="*/ 72 w 114"/>
                  <a:gd name="T15" fmla="*/ 152 h 152"/>
                  <a:gd name="T16" fmla="*/ 113 w 114"/>
                  <a:gd name="T17" fmla="*/ 142 h 152"/>
                  <a:gd name="T18" fmla="*/ 114 w 114"/>
                  <a:gd name="T19" fmla="*/ 142 h 152"/>
                  <a:gd name="T20" fmla="*/ 114 w 114"/>
                  <a:gd name="T21" fmla="*/ 111 h 152"/>
                  <a:gd name="T22" fmla="*/ 112 w 114"/>
                  <a:gd name="T23" fmla="*/ 112 h 152"/>
                  <a:gd name="T24" fmla="*/ 95 w 114"/>
                  <a:gd name="T25" fmla="*/ 121 h 152"/>
                  <a:gd name="T26" fmla="*/ 79 w 114"/>
                  <a:gd name="T27" fmla="*/ 124 h 152"/>
                  <a:gd name="T28" fmla="*/ 47 w 114"/>
                  <a:gd name="T29" fmla="*/ 112 h 152"/>
                  <a:gd name="T30" fmla="*/ 35 w 114"/>
                  <a:gd name="T31" fmla="*/ 77 h 152"/>
                  <a:gd name="T32" fmla="*/ 48 w 114"/>
                  <a:gd name="T33" fmla="*/ 42 h 152"/>
                  <a:gd name="T34" fmla="*/ 80 w 114"/>
                  <a:gd name="T35" fmla="*/ 29 h 152"/>
                  <a:gd name="T36" fmla="*/ 112 w 114"/>
                  <a:gd name="T37" fmla="*/ 40 h 152"/>
                  <a:gd name="T38" fmla="*/ 114 w 114"/>
                  <a:gd name="T39" fmla="*/ 41 h 152"/>
                  <a:gd name="T40" fmla="*/ 114 w 114"/>
                  <a:gd name="T41" fmla="*/ 8 h 152"/>
                  <a:gd name="T42" fmla="*/ 113 w 114"/>
                  <a:gd name="T43" fmla="*/ 8 h 152"/>
                  <a:gd name="T44" fmla="*/ 97 w 114"/>
                  <a:gd name="T45" fmla="*/ 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4" h="152">
                    <a:moveTo>
                      <a:pt x="97" y="2"/>
                    </a:moveTo>
                    <a:cubicBezTo>
                      <a:pt x="90" y="1"/>
                      <a:pt x="84" y="0"/>
                      <a:pt x="78" y="0"/>
                    </a:cubicBezTo>
                    <a:cubicBezTo>
                      <a:pt x="62" y="0"/>
                      <a:pt x="48" y="4"/>
                      <a:pt x="37" y="10"/>
                    </a:cubicBezTo>
                    <a:cubicBezTo>
                      <a:pt x="25" y="17"/>
                      <a:pt x="16" y="26"/>
                      <a:pt x="10" y="38"/>
                    </a:cubicBezTo>
                    <a:cubicBezTo>
                      <a:pt x="3" y="50"/>
                      <a:pt x="0" y="64"/>
                      <a:pt x="0" y="80"/>
                    </a:cubicBezTo>
                    <a:cubicBezTo>
                      <a:pt x="0" y="94"/>
                      <a:pt x="4" y="106"/>
                      <a:pt x="10" y="117"/>
                    </a:cubicBezTo>
                    <a:cubicBezTo>
                      <a:pt x="16" y="128"/>
                      <a:pt x="24" y="137"/>
                      <a:pt x="35" y="143"/>
                    </a:cubicBezTo>
                    <a:cubicBezTo>
                      <a:pt x="46" y="149"/>
                      <a:pt x="58" y="152"/>
                      <a:pt x="72" y="152"/>
                    </a:cubicBezTo>
                    <a:cubicBezTo>
                      <a:pt x="88" y="152"/>
                      <a:pt x="102" y="149"/>
                      <a:pt x="113" y="142"/>
                    </a:cubicBezTo>
                    <a:cubicBezTo>
                      <a:pt x="114" y="142"/>
                      <a:pt x="114" y="142"/>
                      <a:pt x="114" y="142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07" y="116"/>
                      <a:pt x="101" y="118"/>
                      <a:pt x="95" y="121"/>
                    </a:cubicBezTo>
                    <a:cubicBezTo>
                      <a:pt x="89" y="123"/>
                      <a:pt x="84" y="124"/>
                      <a:pt x="79" y="124"/>
                    </a:cubicBezTo>
                    <a:cubicBezTo>
                      <a:pt x="66" y="124"/>
                      <a:pt x="55" y="120"/>
                      <a:pt x="47" y="112"/>
                    </a:cubicBezTo>
                    <a:cubicBezTo>
                      <a:pt x="39" y="103"/>
                      <a:pt x="35" y="92"/>
                      <a:pt x="35" y="77"/>
                    </a:cubicBezTo>
                    <a:cubicBezTo>
                      <a:pt x="35" y="62"/>
                      <a:pt x="39" y="51"/>
                      <a:pt x="48" y="42"/>
                    </a:cubicBezTo>
                    <a:cubicBezTo>
                      <a:pt x="56" y="33"/>
                      <a:pt x="66" y="29"/>
                      <a:pt x="80" y="29"/>
                    </a:cubicBezTo>
                    <a:cubicBezTo>
                      <a:pt x="91" y="29"/>
                      <a:pt x="102" y="32"/>
                      <a:pt x="112" y="40"/>
                    </a:cubicBezTo>
                    <a:cubicBezTo>
                      <a:pt x="114" y="41"/>
                      <a:pt x="114" y="41"/>
                      <a:pt x="114" y="41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08" y="6"/>
                      <a:pt x="103" y="4"/>
                      <a:pt x="9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" name="Freeform 9"/>
              <p:cNvSpPr>
                <a:spLocks/>
              </p:cNvSpPr>
              <p:nvPr userDrawn="1"/>
            </p:nvSpPr>
            <p:spPr bwMode="auto">
              <a:xfrm>
                <a:off x="10953750" y="646113"/>
                <a:ext cx="114300" cy="198437"/>
              </a:xfrm>
              <a:custGeom>
                <a:avLst/>
                <a:gdLst>
                  <a:gd name="T0" fmla="*/ 71 w 85"/>
                  <a:gd name="T1" fmla="*/ 0 h 146"/>
                  <a:gd name="T2" fmla="*/ 48 w 85"/>
                  <a:gd name="T3" fmla="*/ 8 h 146"/>
                  <a:gd name="T4" fmla="*/ 35 w 85"/>
                  <a:gd name="T5" fmla="*/ 27 h 146"/>
                  <a:gd name="T6" fmla="*/ 34 w 85"/>
                  <a:gd name="T7" fmla="*/ 27 h 146"/>
                  <a:gd name="T8" fmla="*/ 34 w 85"/>
                  <a:gd name="T9" fmla="*/ 2 h 146"/>
                  <a:gd name="T10" fmla="*/ 0 w 85"/>
                  <a:gd name="T11" fmla="*/ 2 h 146"/>
                  <a:gd name="T12" fmla="*/ 0 w 85"/>
                  <a:gd name="T13" fmla="*/ 146 h 146"/>
                  <a:gd name="T14" fmla="*/ 34 w 85"/>
                  <a:gd name="T15" fmla="*/ 146 h 146"/>
                  <a:gd name="T16" fmla="*/ 34 w 85"/>
                  <a:gd name="T17" fmla="*/ 72 h 146"/>
                  <a:gd name="T18" fmla="*/ 43 w 85"/>
                  <a:gd name="T19" fmla="*/ 42 h 146"/>
                  <a:gd name="T20" fmla="*/ 65 w 85"/>
                  <a:gd name="T21" fmla="*/ 30 h 146"/>
                  <a:gd name="T22" fmla="*/ 75 w 85"/>
                  <a:gd name="T23" fmla="*/ 32 h 146"/>
                  <a:gd name="T24" fmla="*/ 83 w 85"/>
                  <a:gd name="T25" fmla="*/ 35 h 146"/>
                  <a:gd name="T26" fmla="*/ 85 w 85"/>
                  <a:gd name="T27" fmla="*/ 36 h 146"/>
                  <a:gd name="T28" fmla="*/ 85 w 85"/>
                  <a:gd name="T29" fmla="*/ 2 h 146"/>
                  <a:gd name="T30" fmla="*/ 84 w 85"/>
                  <a:gd name="T31" fmla="*/ 1 h 146"/>
                  <a:gd name="T32" fmla="*/ 71 w 85"/>
                  <a:gd name="T3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146">
                    <a:moveTo>
                      <a:pt x="71" y="0"/>
                    </a:moveTo>
                    <a:cubicBezTo>
                      <a:pt x="62" y="0"/>
                      <a:pt x="55" y="2"/>
                      <a:pt x="48" y="8"/>
                    </a:cubicBezTo>
                    <a:cubicBezTo>
                      <a:pt x="42" y="12"/>
                      <a:pt x="38" y="19"/>
                      <a:pt x="35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4" y="60"/>
                      <a:pt x="37" y="50"/>
                      <a:pt x="43" y="42"/>
                    </a:cubicBezTo>
                    <a:cubicBezTo>
                      <a:pt x="48" y="34"/>
                      <a:pt x="56" y="30"/>
                      <a:pt x="65" y="30"/>
                    </a:cubicBezTo>
                    <a:cubicBezTo>
                      <a:pt x="68" y="30"/>
                      <a:pt x="71" y="30"/>
                      <a:pt x="75" y="32"/>
                    </a:cubicBezTo>
                    <a:cubicBezTo>
                      <a:pt x="79" y="32"/>
                      <a:pt x="82" y="34"/>
                      <a:pt x="83" y="35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1" y="0"/>
                      <a:pt x="76" y="0"/>
                      <a:pt x="7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" name="Freeform 10"/>
              <p:cNvSpPr>
                <a:spLocks noEditPoints="1"/>
              </p:cNvSpPr>
              <p:nvPr userDrawn="1"/>
            </p:nvSpPr>
            <p:spPr bwMode="auto">
              <a:xfrm>
                <a:off x="11069638" y="644525"/>
                <a:ext cx="200025" cy="204787"/>
              </a:xfrm>
              <a:custGeom>
                <a:avLst/>
                <a:gdLst>
                  <a:gd name="T0" fmla="*/ 77 w 149"/>
                  <a:gd name="T1" fmla="*/ 0 h 152"/>
                  <a:gd name="T2" fmla="*/ 20 w 149"/>
                  <a:gd name="T3" fmla="*/ 21 h 152"/>
                  <a:gd name="T4" fmla="*/ 0 w 149"/>
                  <a:gd name="T5" fmla="*/ 78 h 152"/>
                  <a:gd name="T6" fmla="*/ 20 w 149"/>
                  <a:gd name="T7" fmla="*/ 132 h 152"/>
                  <a:gd name="T8" fmla="*/ 73 w 149"/>
                  <a:gd name="T9" fmla="*/ 152 h 152"/>
                  <a:gd name="T10" fmla="*/ 128 w 149"/>
                  <a:gd name="T11" fmla="*/ 131 h 152"/>
                  <a:gd name="T12" fmla="*/ 149 w 149"/>
                  <a:gd name="T13" fmla="*/ 75 h 152"/>
                  <a:gd name="T14" fmla="*/ 130 w 149"/>
                  <a:gd name="T15" fmla="*/ 20 h 152"/>
                  <a:gd name="T16" fmla="*/ 77 w 149"/>
                  <a:gd name="T17" fmla="*/ 0 h 152"/>
                  <a:gd name="T18" fmla="*/ 104 w 149"/>
                  <a:gd name="T19" fmla="*/ 112 h 152"/>
                  <a:gd name="T20" fmla="*/ 76 w 149"/>
                  <a:gd name="T21" fmla="*/ 124 h 152"/>
                  <a:gd name="T22" fmla="*/ 46 w 149"/>
                  <a:gd name="T23" fmla="*/ 111 h 152"/>
                  <a:gd name="T24" fmla="*/ 36 w 149"/>
                  <a:gd name="T25" fmla="*/ 76 h 152"/>
                  <a:gd name="T26" fmla="*/ 46 w 149"/>
                  <a:gd name="T27" fmla="*/ 41 h 152"/>
                  <a:gd name="T28" fmla="*/ 75 w 149"/>
                  <a:gd name="T29" fmla="*/ 28 h 152"/>
                  <a:gd name="T30" fmla="*/ 104 w 149"/>
                  <a:gd name="T31" fmla="*/ 40 h 152"/>
                  <a:gd name="T32" fmla="*/ 114 w 149"/>
                  <a:gd name="T33" fmla="*/ 76 h 152"/>
                  <a:gd name="T34" fmla="*/ 104 w 149"/>
                  <a:gd name="T3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152">
                    <a:moveTo>
                      <a:pt x="77" y="0"/>
                    </a:moveTo>
                    <a:cubicBezTo>
                      <a:pt x="53" y="0"/>
                      <a:pt x="34" y="7"/>
                      <a:pt x="20" y="21"/>
                    </a:cubicBezTo>
                    <a:cubicBezTo>
                      <a:pt x="7" y="35"/>
                      <a:pt x="0" y="54"/>
                      <a:pt x="0" y="78"/>
                    </a:cubicBezTo>
                    <a:cubicBezTo>
                      <a:pt x="0" y="101"/>
                      <a:pt x="7" y="119"/>
                      <a:pt x="20" y="132"/>
                    </a:cubicBezTo>
                    <a:cubicBezTo>
                      <a:pt x="33" y="145"/>
                      <a:pt x="51" y="152"/>
                      <a:pt x="73" y="152"/>
                    </a:cubicBezTo>
                    <a:cubicBezTo>
                      <a:pt x="96" y="152"/>
                      <a:pt x="115" y="145"/>
                      <a:pt x="128" y="131"/>
                    </a:cubicBezTo>
                    <a:cubicBezTo>
                      <a:pt x="142" y="117"/>
                      <a:pt x="149" y="98"/>
                      <a:pt x="149" y="75"/>
                    </a:cubicBezTo>
                    <a:cubicBezTo>
                      <a:pt x="149" y="52"/>
                      <a:pt x="142" y="34"/>
                      <a:pt x="130" y="20"/>
                    </a:cubicBezTo>
                    <a:cubicBezTo>
                      <a:pt x="117" y="7"/>
                      <a:pt x="99" y="0"/>
                      <a:pt x="77" y="0"/>
                    </a:cubicBezTo>
                    <a:close/>
                    <a:moveTo>
                      <a:pt x="104" y="112"/>
                    </a:moveTo>
                    <a:cubicBezTo>
                      <a:pt x="98" y="120"/>
                      <a:pt x="88" y="124"/>
                      <a:pt x="76" y="124"/>
                    </a:cubicBezTo>
                    <a:cubicBezTo>
                      <a:pt x="63" y="124"/>
                      <a:pt x="53" y="120"/>
                      <a:pt x="46" y="111"/>
                    </a:cubicBezTo>
                    <a:cubicBezTo>
                      <a:pt x="40" y="103"/>
                      <a:pt x="36" y="91"/>
                      <a:pt x="36" y="76"/>
                    </a:cubicBezTo>
                    <a:cubicBezTo>
                      <a:pt x="36" y="61"/>
                      <a:pt x="40" y="49"/>
                      <a:pt x="46" y="41"/>
                    </a:cubicBezTo>
                    <a:cubicBezTo>
                      <a:pt x="53" y="32"/>
                      <a:pt x="63" y="28"/>
                      <a:pt x="75" y="28"/>
                    </a:cubicBezTo>
                    <a:cubicBezTo>
                      <a:pt x="87" y="28"/>
                      <a:pt x="97" y="32"/>
                      <a:pt x="104" y="40"/>
                    </a:cubicBezTo>
                    <a:cubicBezTo>
                      <a:pt x="110" y="48"/>
                      <a:pt x="114" y="60"/>
                      <a:pt x="114" y="76"/>
                    </a:cubicBezTo>
                    <a:cubicBezTo>
                      <a:pt x="114" y="92"/>
                      <a:pt x="110" y="104"/>
                      <a:pt x="104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 userDrawn="1"/>
            </p:nvSpPr>
            <p:spPr bwMode="auto">
              <a:xfrm>
                <a:off x="11291888" y="644525"/>
                <a:ext cx="130175" cy="204787"/>
              </a:xfrm>
              <a:custGeom>
                <a:avLst/>
                <a:gdLst>
                  <a:gd name="T0" fmla="*/ 59 w 96"/>
                  <a:gd name="T1" fmla="*/ 64 h 152"/>
                  <a:gd name="T2" fmla="*/ 39 w 96"/>
                  <a:gd name="T3" fmla="*/ 53 h 152"/>
                  <a:gd name="T4" fmla="*/ 35 w 96"/>
                  <a:gd name="T5" fmla="*/ 42 h 152"/>
                  <a:gd name="T6" fmla="*/ 40 w 96"/>
                  <a:gd name="T7" fmla="*/ 31 h 152"/>
                  <a:gd name="T8" fmla="*/ 55 w 96"/>
                  <a:gd name="T9" fmla="*/ 27 h 152"/>
                  <a:gd name="T10" fmla="*/ 72 w 96"/>
                  <a:gd name="T11" fmla="*/ 30 h 152"/>
                  <a:gd name="T12" fmla="*/ 87 w 96"/>
                  <a:gd name="T13" fmla="*/ 37 h 152"/>
                  <a:gd name="T14" fmla="*/ 89 w 96"/>
                  <a:gd name="T15" fmla="*/ 38 h 152"/>
                  <a:gd name="T16" fmla="*/ 89 w 96"/>
                  <a:gd name="T17" fmla="*/ 6 h 152"/>
                  <a:gd name="T18" fmla="*/ 89 w 96"/>
                  <a:gd name="T19" fmla="*/ 6 h 152"/>
                  <a:gd name="T20" fmla="*/ 73 w 96"/>
                  <a:gd name="T21" fmla="*/ 2 h 152"/>
                  <a:gd name="T22" fmla="*/ 56 w 96"/>
                  <a:gd name="T23" fmla="*/ 0 h 152"/>
                  <a:gd name="T24" fmla="*/ 16 w 96"/>
                  <a:gd name="T25" fmla="*/ 12 h 152"/>
                  <a:gd name="T26" fmla="*/ 1 w 96"/>
                  <a:gd name="T27" fmla="*/ 44 h 152"/>
                  <a:gd name="T28" fmla="*/ 4 w 96"/>
                  <a:gd name="T29" fmla="*/ 62 h 152"/>
                  <a:gd name="T30" fmla="*/ 14 w 96"/>
                  <a:gd name="T31" fmla="*/ 76 h 152"/>
                  <a:gd name="T32" fmla="*/ 35 w 96"/>
                  <a:gd name="T33" fmla="*/ 88 h 152"/>
                  <a:gd name="T34" fmla="*/ 52 w 96"/>
                  <a:gd name="T35" fmla="*/ 96 h 152"/>
                  <a:gd name="T36" fmla="*/ 60 w 96"/>
                  <a:gd name="T37" fmla="*/ 102 h 152"/>
                  <a:gd name="T38" fmla="*/ 62 w 96"/>
                  <a:gd name="T39" fmla="*/ 110 h 152"/>
                  <a:gd name="T40" fmla="*/ 39 w 96"/>
                  <a:gd name="T41" fmla="*/ 124 h 152"/>
                  <a:gd name="T42" fmla="*/ 21 w 96"/>
                  <a:gd name="T43" fmla="*/ 121 h 152"/>
                  <a:gd name="T44" fmla="*/ 1 w 96"/>
                  <a:gd name="T45" fmla="*/ 111 h 152"/>
                  <a:gd name="T46" fmla="*/ 0 w 96"/>
                  <a:gd name="T47" fmla="*/ 110 h 152"/>
                  <a:gd name="T48" fmla="*/ 0 w 96"/>
                  <a:gd name="T49" fmla="*/ 143 h 152"/>
                  <a:gd name="T50" fmla="*/ 0 w 96"/>
                  <a:gd name="T51" fmla="*/ 144 h 152"/>
                  <a:gd name="T52" fmla="*/ 19 w 96"/>
                  <a:gd name="T53" fmla="*/ 149 h 152"/>
                  <a:gd name="T54" fmla="*/ 38 w 96"/>
                  <a:gd name="T55" fmla="*/ 152 h 152"/>
                  <a:gd name="T56" fmla="*/ 80 w 96"/>
                  <a:gd name="T57" fmla="*/ 139 h 152"/>
                  <a:gd name="T58" fmla="*/ 96 w 96"/>
                  <a:gd name="T59" fmla="*/ 106 h 152"/>
                  <a:gd name="T60" fmla="*/ 87 w 96"/>
                  <a:gd name="T61" fmla="*/ 82 h 152"/>
                  <a:gd name="T62" fmla="*/ 59 w 96"/>
                  <a:gd name="T63" fmla="*/ 6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" h="152">
                    <a:moveTo>
                      <a:pt x="59" y="64"/>
                    </a:moveTo>
                    <a:cubicBezTo>
                      <a:pt x="48" y="59"/>
                      <a:pt x="41" y="56"/>
                      <a:pt x="39" y="53"/>
                    </a:cubicBezTo>
                    <a:cubicBezTo>
                      <a:pt x="36" y="50"/>
                      <a:pt x="35" y="46"/>
                      <a:pt x="35" y="42"/>
                    </a:cubicBezTo>
                    <a:cubicBezTo>
                      <a:pt x="35" y="37"/>
                      <a:pt x="36" y="34"/>
                      <a:pt x="40" y="31"/>
                    </a:cubicBezTo>
                    <a:cubicBezTo>
                      <a:pt x="43" y="28"/>
                      <a:pt x="48" y="27"/>
                      <a:pt x="55" y="27"/>
                    </a:cubicBezTo>
                    <a:cubicBezTo>
                      <a:pt x="60" y="27"/>
                      <a:pt x="66" y="28"/>
                      <a:pt x="72" y="30"/>
                    </a:cubicBezTo>
                    <a:cubicBezTo>
                      <a:pt x="78" y="32"/>
                      <a:pt x="83" y="34"/>
                      <a:pt x="87" y="37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5" y="4"/>
                      <a:pt x="79" y="3"/>
                      <a:pt x="73" y="2"/>
                    </a:cubicBezTo>
                    <a:cubicBezTo>
                      <a:pt x="67" y="0"/>
                      <a:pt x="61" y="0"/>
                      <a:pt x="56" y="0"/>
                    </a:cubicBezTo>
                    <a:cubicBezTo>
                      <a:pt x="40" y="0"/>
                      <a:pt x="27" y="4"/>
                      <a:pt x="16" y="12"/>
                    </a:cubicBezTo>
                    <a:cubicBezTo>
                      <a:pt x="6" y="21"/>
                      <a:pt x="1" y="32"/>
                      <a:pt x="1" y="44"/>
                    </a:cubicBezTo>
                    <a:cubicBezTo>
                      <a:pt x="1" y="51"/>
                      <a:pt x="2" y="57"/>
                      <a:pt x="4" y="62"/>
                    </a:cubicBezTo>
                    <a:cubicBezTo>
                      <a:pt x="6" y="68"/>
                      <a:pt x="9" y="72"/>
                      <a:pt x="14" y="76"/>
                    </a:cubicBezTo>
                    <a:cubicBezTo>
                      <a:pt x="19" y="80"/>
                      <a:pt x="26" y="84"/>
                      <a:pt x="35" y="88"/>
                    </a:cubicBezTo>
                    <a:cubicBezTo>
                      <a:pt x="43" y="91"/>
                      <a:pt x="49" y="94"/>
                      <a:pt x="52" y="96"/>
                    </a:cubicBezTo>
                    <a:cubicBezTo>
                      <a:pt x="56" y="98"/>
                      <a:pt x="59" y="100"/>
                      <a:pt x="60" y="102"/>
                    </a:cubicBezTo>
                    <a:cubicBezTo>
                      <a:pt x="61" y="104"/>
                      <a:pt x="62" y="107"/>
                      <a:pt x="62" y="110"/>
                    </a:cubicBezTo>
                    <a:cubicBezTo>
                      <a:pt x="62" y="120"/>
                      <a:pt x="55" y="124"/>
                      <a:pt x="39" y="124"/>
                    </a:cubicBezTo>
                    <a:cubicBezTo>
                      <a:pt x="34" y="124"/>
                      <a:pt x="27" y="123"/>
                      <a:pt x="21" y="121"/>
                    </a:cubicBezTo>
                    <a:cubicBezTo>
                      <a:pt x="14" y="118"/>
                      <a:pt x="7" y="115"/>
                      <a:pt x="1" y="111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5" y="146"/>
                      <a:pt x="11" y="148"/>
                      <a:pt x="19" y="149"/>
                    </a:cubicBezTo>
                    <a:cubicBezTo>
                      <a:pt x="26" y="151"/>
                      <a:pt x="32" y="152"/>
                      <a:pt x="38" y="152"/>
                    </a:cubicBezTo>
                    <a:cubicBezTo>
                      <a:pt x="56" y="152"/>
                      <a:pt x="70" y="148"/>
                      <a:pt x="80" y="139"/>
                    </a:cubicBezTo>
                    <a:cubicBezTo>
                      <a:pt x="91" y="131"/>
                      <a:pt x="96" y="120"/>
                      <a:pt x="96" y="106"/>
                    </a:cubicBezTo>
                    <a:cubicBezTo>
                      <a:pt x="96" y="97"/>
                      <a:pt x="93" y="88"/>
                      <a:pt x="87" y="82"/>
                    </a:cubicBezTo>
                    <a:cubicBezTo>
                      <a:pt x="82" y="75"/>
                      <a:pt x="73" y="69"/>
                      <a:pt x="59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5" name="Freeform 12"/>
              <p:cNvSpPr>
                <a:spLocks noEditPoints="1"/>
              </p:cNvSpPr>
              <p:nvPr userDrawn="1"/>
            </p:nvSpPr>
            <p:spPr bwMode="auto">
              <a:xfrm>
                <a:off x="11441113" y="644525"/>
                <a:ext cx="201612" cy="204787"/>
              </a:xfrm>
              <a:custGeom>
                <a:avLst/>
                <a:gdLst>
                  <a:gd name="T0" fmla="*/ 77 w 149"/>
                  <a:gd name="T1" fmla="*/ 0 h 152"/>
                  <a:gd name="T2" fmla="*/ 20 w 149"/>
                  <a:gd name="T3" fmla="*/ 21 h 152"/>
                  <a:gd name="T4" fmla="*/ 0 w 149"/>
                  <a:gd name="T5" fmla="*/ 78 h 152"/>
                  <a:gd name="T6" fmla="*/ 20 w 149"/>
                  <a:gd name="T7" fmla="*/ 132 h 152"/>
                  <a:gd name="T8" fmla="*/ 73 w 149"/>
                  <a:gd name="T9" fmla="*/ 152 h 152"/>
                  <a:gd name="T10" fmla="*/ 128 w 149"/>
                  <a:gd name="T11" fmla="*/ 131 h 152"/>
                  <a:gd name="T12" fmla="*/ 149 w 149"/>
                  <a:gd name="T13" fmla="*/ 75 h 152"/>
                  <a:gd name="T14" fmla="*/ 130 w 149"/>
                  <a:gd name="T15" fmla="*/ 20 h 152"/>
                  <a:gd name="T16" fmla="*/ 77 w 149"/>
                  <a:gd name="T17" fmla="*/ 0 h 152"/>
                  <a:gd name="T18" fmla="*/ 104 w 149"/>
                  <a:gd name="T19" fmla="*/ 112 h 152"/>
                  <a:gd name="T20" fmla="*/ 75 w 149"/>
                  <a:gd name="T21" fmla="*/ 124 h 152"/>
                  <a:gd name="T22" fmla="*/ 46 w 149"/>
                  <a:gd name="T23" fmla="*/ 111 h 152"/>
                  <a:gd name="T24" fmla="*/ 36 w 149"/>
                  <a:gd name="T25" fmla="*/ 76 h 152"/>
                  <a:gd name="T26" fmla="*/ 46 w 149"/>
                  <a:gd name="T27" fmla="*/ 41 h 152"/>
                  <a:gd name="T28" fmla="*/ 75 w 149"/>
                  <a:gd name="T29" fmla="*/ 28 h 152"/>
                  <a:gd name="T30" fmla="*/ 103 w 149"/>
                  <a:gd name="T31" fmla="*/ 40 h 152"/>
                  <a:gd name="T32" fmla="*/ 114 w 149"/>
                  <a:gd name="T33" fmla="*/ 76 h 152"/>
                  <a:gd name="T34" fmla="*/ 104 w 149"/>
                  <a:gd name="T3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9" h="152">
                    <a:moveTo>
                      <a:pt x="77" y="0"/>
                    </a:moveTo>
                    <a:cubicBezTo>
                      <a:pt x="53" y="0"/>
                      <a:pt x="34" y="7"/>
                      <a:pt x="20" y="21"/>
                    </a:cubicBezTo>
                    <a:cubicBezTo>
                      <a:pt x="7" y="35"/>
                      <a:pt x="0" y="54"/>
                      <a:pt x="0" y="78"/>
                    </a:cubicBezTo>
                    <a:cubicBezTo>
                      <a:pt x="0" y="101"/>
                      <a:pt x="7" y="119"/>
                      <a:pt x="20" y="132"/>
                    </a:cubicBezTo>
                    <a:cubicBezTo>
                      <a:pt x="33" y="145"/>
                      <a:pt x="51" y="152"/>
                      <a:pt x="73" y="152"/>
                    </a:cubicBezTo>
                    <a:cubicBezTo>
                      <a:pt x="96" y="152"/>
                      <a:pt x="115" y="145"/>
                      <a:pt x="128" y="131"/>
                    </a:cubicBezTo>
                    <a:cubicBezTo>
                      <a:pt x="142" y="117"/>
                      <a:pt x="149" y="98"/>
                      <a:pt x="149" y="75"/>
                    </a:cubicBezTo>
                    <a:cubicBezTo>
                      <a:pt x="149" y="52"/>
                      <a:pt x="142" y="34"/>
                      <a:pt x="130" y="20"/>
                    </a:cubicBezTo>
                    <a:cubicBezTo>
                      <a:pt x="117" y="7"/>
                      <a:pt x="99" y="0"/>
                      <a:pt x="77" y="0"/>
                    </a:cubicBezTo>
                    <a:close/>
                    <a:moveTo>
                      <a:pt x="104" y="112"/>
                    </a:moveTo>
                    <a:cubicBezTo>
                      <a:pt x="97" y="120"/>
                      <a:pt x="88" y="124"/>
                      <a:pt x="75" y="124"/>
                    </a:cubicBezTo>
                    <a:cubicBezTo>
                      <a:pt x="63" y="124"/>
                      <a:pt x="53" y="120"/>
                      <a:pt x="46" y="111"/>
                    </a:cubicBezTo>
                    <a:cubicBezTo>
                      <a:pt x="39" y="103"/>
                      <a:pt x="36" y="91"/>
                      <a:pt x="36" y="76"/>
                    </a:cubicBezTo>
                    <a:cubicBezTo>
                      <a:pt x="36" y="61"/>
                      <a:pt x="39" y="49"/>
                      <a:pt x="46" y="41"/>
                    </a:cubicBezTo>
                    <a:cubicBezTo>
                      <a:pt x="53" y="32"/>
                      <a:pt x="63" y="28"/>
                      <a:pt x="75" y="28"/>
                    </a:cubicBezTo>
                    <a:cubicBezTo>
                      <a:pt x="87" y="28"/>
                      <a:pt x="96" y="32"/>
                      <a:pt x="103" y="40"/>
                    </a:cubicBezTo>
                    <a:cubicBezTo>
                      <a:pt x="110" y="48"/>
                      <a:pt x="114" y="60"/>
                      <a:pt x="114" y="76"/>
                    </a:cubicBezTo>
                    <a:cubicBezTo>
                      <a:pt x="113" y="92"/>
                      <a:pt x="110" y="104"/>
                      <a:pt x="104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6" name="Freeform 13"/>
              <p:cNvSpPr>
                <a:spLocks/>
              </p:cNvSpPr>
              <p:nvPr userDrawn="1"/>
            </p:nvSpPr>
            <p:spPr bwMode="auto">
              <a:xfrm>
                <a:off x="11645900" y="552450"/>
                <a:ext cx="241300" cy="296862"/>
              </a:xfrm>
              <a:custGeom>
                <a:avLst/>
                <a:gdLst>
                  <a:gd name="T0" fmla="*/ 179 w 179"/>
                  <a:gd name="T1" fmla="*/ 100 h 220"/>
                  <a:gd name="T2" fmla="*/ 179 w 179"/>
                  <a:gd name="T3" fmla="*/ 72 h 220"/>
                  <a:gd name="T4" fmla="*/ 144 w 179"/>
                  <a:gd name="T5" fmla="*/ 72 h 220"/>
                  <a:gd name="T6" fmla="*/ 144 w 179"/>
                  <a:gd name="T7" fmla="*/ 29 h 220"/>
                  <a:gd name="T8" fmla="*/ 143 w 179"/>
                  <a:gd name="T9" fmla="*/ 29 h 220"/>
                  <a:gd name="T10" fmla="*/ 111 w 179"/>
                  <a:gd name="T11" fmla="*/ 39 h 220"/>
                  <a:gd name="T12" fmla="*/ 110 w 179"/>
                  <a:gd name="T13" fmla="*/ 39 h 220"/>
                  <a:gd name="T14" fmla="*/ 110 w 179"/>
                  <a:gd name="T15" fmla="*/ 72 h 220"/>
                  <a:gd name="T16" fmla="*/ 59 w 179"/>
                  <a:gd name="T17" fmla="*/ 72 h 220"/>
                  <a:gd name="T18" fmla="*/ 59 w 179"/>
                  <a:gd name="T19" fmla="*/ 54 h 220"/>
                  <a:gd name="T20" fmla="*/ 65 w 179"/>
                  <a:gd name="T21" fmla="*/ 35 h 220"/>
                  <a:gd name="T22" fmla="*/ 80 w 179"/>
                  <a:gd name="T23" fmla="*/ 28 h 220"/>
                  <a:gd name="T24" fmla="*/ 95 w 179"/>
                  <a:gd name="T25" fmla="*/ 32 h 220"/>
                  <a:gd name="T26" fmla="*/ 96 w 179"/>
                  <a:gd name="T27" fmla="*/ 32 h 220"/>
                  <a:gd name="T28" fmla="*/ 96 w 179"/>
                  <a:gd name="T29" fmla="*/ 3 h 220"/>
                  <a:gd name="T30" fmla="*/ 96 w 179"/>
                  <a:gd name="T31" fmla="*/ 3 h 220"/>
                  <a:gd name="T32" fmla="*/ 77 w 179"/>
                  <a:gd name="T33" fmla="*/ 0 h 220"/>
                  <a:gd name="T34" fmla="*/ 49 w 179"/>
                  <a:gd name="T35" fmla="*/ 7 h 220"/>
                  <a:gd name="T36" fmla="*/ 31 w 179"/>
                  <a:gd name="T37" fmla="*/ 25 h 220"/>
                  <a:gd name="T38" fmla="*/ 24 w 179"/>
                  <a:gd name="T39" fmla="*/ 52 h 220"/>
                  <a:gd name="T40" fmla="*/ 24 w 179"/>
                  <a:gd name="T41" fmla="*/ 72 h 220"/>
                  <a:gd name="T42" fmla="*/ 0 w 179"/>
                  <a:gd name="T43" fmla="*/ 72 h 220"/>
                  <a:gd name="T44" fmla="*/ 0 w 179"/>
                  <a:gd name="T45" fmla="*/ 100 h 220"/>
                  <a:gd name="T46" fmla="*/ 24 w 179"/>
                  <a:gd name="T47" fmla="*/ 100 h 220"/>
                  <a:gd name="T48" fmla="*/ 24 w 179"/>
                  <a:gd name="T49" fmla="*/ 216 h 220"/>
                  <a:gd name="T50" fmla="*/ 59 w 179"/>
                  <a:gd name="T51" fmla="*/ 216 h 220"/>
                  <a:gd name="T52" fmla="*/ 59 w 179"/>
                  <a:gd name="T53" fmla="*/ 100 h 220"/>
                  <a:gd name="T54" fmla="*/ 109 w 179"/>
                  <a:gd name="T55" fmla="*/ 100 h 220"/>
                  <a:gd name="T56" fmla="*/ 109 w 179"/>
                  <a:gd name="T57" fmla="*/ 174 h 220"/>
                  <a:gd name="T58" fmla="*/ 152 w 179"/>
                  <a:gd name="T59" fmla="*/ 220 h 220"/>
                  <a:gd name="T60" fmla="*/ 167 w 179"/>
                  <a:gd name="T61" fmla="*/ 218 h 220"/>
                  <a:gd name="T62" fmla="*/ 178 w 179"/>
                  <a:gd name="T63" fmla="*/ 215 h 220"/>
                  <a:gd name="T64" fmla="*/ 178 w 179"/>
                  <a:gd name="T65" fmla="*/ 214 h 220"/>
                  <a:gd name="T66" fmla="*/ 178 w 179"/>
                  <a:gd name="T67" fmla="*/ 186 h 220"/>
                  <a:gd name="T68" fmla="*/ 177 w 179"/>
                  <a:gd name="T69" fmla="*/ 187 h 220"/>
                  <a:gd name="T70" fmla="*/ 170 w 179"/>
                  <a:gd name="T71" fmla="*/ 190 h 220"/>
                  <a:gd name="T72" fmla="*/ 163 w 179"/>
                  <a:gd name="T73" fmla="*/ 192 h 220"/>
                  <a:gd name="T74" fmla="*/ 149 w 179"/>
                  <a:gd name="T75" fmla="*/ 186 h 220"/>
                  <a:gd name="T76" fmla="*/ 144 w 179"/>
                  <a:gd name="T77" fmla="*/ 168 h 220"/>
                  <a:gd name="T78" fmla="*/ 144 w 179"/>
                  <a:gd name="T79" fmla="*/ 100 h 220"/>
                  <a:gd name="T80" fmla="*/ 179 w 179"/>
                  <a:gd name="T81" fmla="*/ 10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9" h="220">
                    <a:moveTo>
                      <a:pt x="179" y="100"/>
                    </a:moveTo>
                    <a:cubicBezTo>
                      <a:pt x="179" y="72"/>
                      <a:pt x="179" y="72"/>
                      <a:pt x="179" y="72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29"/>
                      <a:pt x="143" y="29"/>
                      <a:pt x="143" y="29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46"/>
                      <a:pt x="61" y="39"/>
                      <a:pt x="65" y="35"/>
                    </a:cubicBezTo>
                    <a:cubicBezTo>
                      <a:pt x="68" y="30"/>
                      <a:pt x="74" y="28"/>
                      <a:pt x="80" y="28"/>
                    </a:cubicBezTo>
                    <a:cubicBezTo>
                      <a:pt x="85" y="28"/>
                      <a:pt x="90" y="30"/>
                      <a:pt x="95" y="32"/>
                    </a:cubicBezTo>
                    <a:cubicBezTo>
                      <a:pt x="96" y="32"/>
                      <a:pt x="96" y="32"/>
                      <a:pt x="96" y="32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1" y="1"/>
                      <a:pt x="85" y="0"/>
                      <a:pt x="77" y="0"/>
                    </a:cubicBezTo>
                    <a:cubicBezTo>
                      <a:pt x="67" y="0"/>
                      <a:pt x="57" y="2"/>
                      <a:pt x="49" y="7"/>
                    </a:cubicBezTo>
                    <a:cubicBezTo>
                      <a:pt x="41" y="11"/>
                      <a:pt x="35" y="17"/>
                      <a:pt x="31" y="25"/>
                    </a:cubicBezTo>
                    <a:cubicBezTo>
                      <a:pt x="26" y="33"/>
                      <a:pt x="24" y="42"/>
                      <a:pt x="24" y="5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4" y="100"/>
                      <a:pt x="24" y="100"/>
                      <a:pt x="24" y="100"/>
                    </a:cubicBezTo>
                    <a:cubicBezTo>
                      <a:pt x="24" y="216"/>
                      <a:pt x="24" y="216"/>
                      <a:pt x="24" y="216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09" y="204"/>
                      <a:pt x="124" y="220"/>
                      <a:pt x="152" y="220"/>
                    </a:cubicBezTo>
                    <a:cubicBezTo>
                      <a:pt x="157" y="220"/>
                      <a:pt x="162" y="219"/>
                      <a:pt x="167" y="218"/>
                    </a:cubicBezTo>
                    <a:cubicBezTo>
                      <a:pt x="172" y="217"/>
                      <a:pt x="175" y="216"/>
                      <a:pt x="178" y="215"/>
                    </a:cubicBezTo>
                    <a:cubicBezTo>
                      <a:pt x="178" y="214"/>
                      <a:pt x="178" y="214"/>
                      <a:pt x="178" y="214"/>
                    </a:cubicBezTo>
                    <a:cubicBezTo>
                      <a:pt x="178" y="186"/>
                      <a:pt x="178" y="186"/>
                      <a:pt x="178" y="186"/>
                    </a:cubicBezTo>
                    <a:cubicBezTo>
                      <a:pt x="177" y="187"/>
                      <a:pt x="177" y="187"/>
                      <a:pt x="177" y="187"/>
                    </a:cubicBezTo>
                    <a:cubicBezTo>
                      <a:pt x="175" y="188"/>
                      <a:pt x="173" y="190"/>
                      <a:pt x="170" y="190"/>
                    </a:cubicBezTo>
                    <a:cubicBezTo>
                      <a:pt x="167" y="191"/>
                      <a:pt x="165" y="192"/>
                      <a:pt x="163" y="192"/>
                    </a:cubicBezTo>
                    <a:cubicBezTo>
                      <a:pt x="157" y="192"/>
                      <a:pt x="152" y="190"/>
                      <a:pt x="149" y="186"/>
                    </a:cubicBezTo>
                    <a:cubicBezTo>
                      <a:pt x="145" y="183"/>
                      <a:pt x="144" y="176"/>
                      <a:pt x="144" y="168"/>
                    </a:cubicBezTo>
                    <a:cubicBezTo>
                      <a:pt x="144" y="100"/>
                      <a:pt x="144" y="100"/>
                      <a:pt x="144" y="100"/>
                    </a:cubicBezTo>
                    <a:cubicBezTo>
                      <a:pt x="179" y="100"/>
                      <a:pt x="179" y="100"/>
                      <a:pt x="17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 dirty="0">
                  <a:solidFill>
                    <a:srgbClr val="505050"/>
                  </a:solidFill>
                </a:endParaRPr>
              </a:p>
            </p:txBody>
          </p:sp>
        </p:grpSp>
        <p:sp>
          <p:nvSpPr>
            <p:cNvPr id="34" name="Rectangle 14"/>
            <p:cNvSpPr>
              <a:spLocks noChangeArrowheads="1"/>
            </p:cNvSpPr>
            <p:nvPr userDrawn="1"/>
          </p:nvSpPr>
          <p:spPr bwMode="auto">
            <a:xfrm>
              <a:off x="9759951" y="481013"/>
              <a:ext cx="215900" cy="217487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 userDrawn="1"/>
          </p:nvSpPr>
          <p:spPr bwMode="auto">
            <a:xfrm>
              <a:off x="9999663" y="481013"/>
              <a:ext cx="215900" cy="217487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</a:endParaRPr>
            </a:p>
          </p:txBody>
        </p:sp>
        <p:sp>
          <p:nvSpPr>
            <p:cNvPr id="36" name="Rectangle 16"/>
            <p:cNvSpPr>
              <a:spLocks noChangeArrowheads="1"/>
            </p:cNvSpPr>
            <p:nvPr userDrawn="1"/>
          </p:nvSpPr>
          <p:spPr bwMode="auto">
            <a:xfrm>
              <a:off x="9759951" y="719138"/>
              <a:ext cx="215900" cy="21748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</a:endParaRPr>
            </a:p>
          </p:txBody>
        </p:sp>
        <p:sp>
          <p:nvSpPr>
            <p:cNvPr id="37" name="Rectangle 17"/>
            <p:cNvSpPr>
              <a:spLocks noChangeArrowheads="1"/>
            </p:cNvSpPr>
            <p:nvPr userDrawn="1"/>
          </p:nvSpPr>
          <p:spPr bwMode="auto">
            <a:xfrm>
              <a:off x="9999663" y="719138"/>
              <a:ext cx="215900" cy="217487"/>
            </a:xfrm>
            <a:prstGeom prst="rect">
              <a:avLst/>
            </a:prstGeom>
            <a:solidFill>
              <a:srgbClr val="FFC2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>
                <a:solidFill>
                  <a:srgbClr val="505050"/>
                </a:solidFill>
              </a:endParaRPr>
            </a:p>
          </p:txBody>
        </p:sp>
      </p:grpSp>
      <p:sp>
        <p:nvSpPr>
          <p:cNvPr id="13" name="Rectangle 12"/>
          <p:cNvSpPr/>
          <p:nvPr userDrawn="1"/>
        </p:nvSpPr>
        <p:spPr bwMode="gray">
          <a:xfrm>
            <a:off x="6409944" y="1408176"/>
            <a:ext cx="5340096" cy="297180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409944" y="1413776"/>
            <a:ext cx="5332362" cy="2087516"/>
          </a:xfrm>
          <a:noFill/>
        </p:spPr>
        <p:txBody>
          <a:bodyPr lIns="393192" tIns="393192" rIns="146304" bIns="91440" anchor="t" anchorCtr="0"/>
          <a:lstStyle>
            <a:lvl1pPr>
              <a:defRPr sz="4800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409944" y="3494811"/>
            <a:ext cx="5340096" cy="877163"/>
          </a:xfrm>
        </p:spPr>
        <p:txBody>
          <a:bodyPr lIns="393192" bIns="393192" anchor="b" anchorCtr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292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83651"/>
            <a:ext cx="11353800" cy="3066444"/>
          </a:xfrm>
        </p:spPr>
        <p:txBody>
          <a:bodyPr lIns="393192" anchor="t" anchorCtr="0"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38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4012-24B3-4B55-921C-81814A83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9F908-D9C3-46F6-9F5D-3A7C285AC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2EDAD-D117-49E7-A6FA-183619DE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B08B8-3128-45E6-9D28-774C35FC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2B422-60C3-489A-B872-495750ED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1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3358-7C0B-4BF9-854E-12012620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50BF4-87BD-4486-B705-2C560931F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28DAB-40BF-43AD-A24F-51682046A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A93A1-F049-4B3B-8C0E-0329C1C9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F707E-6089-4971-A94D-1B8AA2500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14F-2D9A-45F0-B6B6-70B58348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6E756-8B7E-4B3C-A3F6-09937ACF4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3784F-0CA4-4E62-9F95-22B989526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7F3B9-18AB-4F3C-B4BE-AA6D315F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261B5-E793-497C-8E4A-48E3100E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5F7B0-4CD7-4B73-9295-72E68645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0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B439-BE29-4301-8ACC-C4CB9865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CBA67-FD86-48E9-B402-F22A5113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D5FBB-D4C7-41FF-8F63-D8851F086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ED969-BBC3-4FA0-A558-0F0F9B2E8E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F3D7E-8D76-406D-A84B-4E7B99301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A55F4-5A01-4282-BBD1-181E7286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ABC09-4228-444D-8D31-82686A8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77D31-B372-4AD2-8A12-9FFCD52C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1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6A49-7186-4511-83FB-A9D3EF1C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2BA6D-9D60-443A-8F32-0B9481EF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61D21-B363-494F-8637-B5CEEAFE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2EF33-CFC7-4C77-8B13-2B9DEDC8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C898F-7998-439E-AA21-FED6F068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9D9EB-017E-409E-91D6-FDC723D4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C09CE-0A53-4C09-8408-B2C82A43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6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FC9C6-9E00-49A9-9755-10858C9D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F00E7-FD19-4944-90FA-B56A5827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3E47A-5D96-448C-BD64-E2D452243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3E470-A0A9-4D8F-8D9C-05D4C740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76288-DA7A-43A0-A20D-C2CAB005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07540-9227-47A5-93B1-EA47F118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2DB1-7A1D-4DAA-8007-04AC8139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E4D204-73D7-480E-9F29-3BCC4C1E5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86594-4916-4881-9FDB-4AEAD124C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41673-C6F1-4A5F-BAD0-F07D0675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5C94B-E37B-4931-81BB-B19436DA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28C11-54A7-4284-999D-3CF82626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6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F7892-4B00-48EC-89F9-4FF59656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48226-BF1B-4508-8F81-56F594953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E90D2-1FA6-44BD-B253-A5189DFE4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A2C41-5790-4395-91E6-49144B3C4E8E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D4C7-8EF5-41E2-86A5-45BD7511B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23A5A-F5AE-489F-B961-3795AF3D9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2A9DB-232D-4952-A43A-A74A1359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2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67E40-DD53-408B-AA50-89F5BFE22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36E51-BB55-4C73-B685-307C0960D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7294F-D23F-4D1C-8BF0-53A229C8885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E9B402-EC88-4D48-AE5E-455DE470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13" y="2985802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6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569DA-BF73-4799-91CC-6263C8BB2847}"/>
              </a:ext>
            </a:extLst>
          </p:cNvPr>
          <p:cNvPicPr/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3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D6387-B6C6-453E-9D69-265BCE5F2421}"/>
              </a:ext>
            </a:extLst>
          </p:cNvPr>
          <p:cNvPicPr/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8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67E40-DD53-408B-AA50-89F5BFE22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NLP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36E51-BB55-4C73-B685-307C0960D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2B4FD95-4D58-4E29-B599-A815B711E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0328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solidFill>
                  <a:schemeClr val="bg1"/>
                </a:solidFill>
                <a:ea typeface="+mj-ea"/>
              </a:rPr>
              <a:t>Brief history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9D37EC93-DCB9-4B50-AA95-3EAADABFD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68414"/>
            <a:ext cx="10134600" cy="5589587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1950s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chemeClr val="bg1"/>
                </a:solidFill>
              </a:rPr>
              <a:t>Early MT: word translation + re-ordering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chemeClr val="bg1"/>
                </a:solidFill>
              </a:rPr>
              <a:t>Chomsky</a:t>
            </a:r>
            <a:r>
              <a:rPr lang="zh-CN" altLang="en-US" sz="1800" dirty="0">
                <a:solidFill>
                  <a:schemeClr val="bg1"/>
                </a:solidFill>
              </a:rPr>
              <a:t>’</a:t>
            </a:r>
            <a:r>
              <a:rPr lang="en-US" altLang="zh-CN" sz="1800" dirty="0">
                <a:solidFill>
                  <a:schemeClr val="bg1"/>
                </a:solidFill>
              </a:rPr>
              <a:t>s Generative grammar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chemeClr val="bg1"/>
                </a:solidFill>
              </a:rPr>
              <a:t>Bar-Hill</a:t>
            </a:r>
            <a:r>
              <a:rPr lang="zh-CN" altLang="en-US" sz="1800" dirty="0">
                <a:solidFill>
                  <a:schemeClr val="bg1"/>
                </a:solidFill>
              </a:rPr>
              <a:t>’</a:t>
            </a:r>
            <a:r>
              <a:rPr lang="en-US" altLang="zh-CN" sz="1800" dirty="0">
                <a:solidFill>
                  <a:schemeClr val="bg1"/>
                </a:solidFill>
              </a:rPr>
              <a:t>s argument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1960-80s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chemeClr val="bg1"/>
                </a:solidFill>
              </a:rPr>
              <a:t>Applications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BASEBALL: use NL interface to search in a database on baseball games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LUNAR: NL interface to search in Lunar 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ELIZA: simulation of conversation with a psychoanalyst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SHREDLU: use NL to manipulate block world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Message understanding: understand a newspaper article on terrorism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Machine translation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chemeClr val="bg1"/>
                </a:solidFill>
              </a:rPr>
              <a:t>Methods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ATN (augmented transition networks): extended context-free grammar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Case grammar (agent, object, etc.)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DCG – Definite Clause Grammar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Dependency grammar: an element depends on another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1990s-now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chemeClr val="bg1"/>
                </a:solidFill>
              </a:rPr>
              <a:t>Statistical methods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chemeClr val="bg1"/>
                </a:solidFill>
              </a:rPr>
              <a:t>Speech recognition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chemeClr val="bg1"/>
                </a:solidFill>
              </a:rPr>
              <a:t>MT systems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chemeClr val="bg1"/>
                </a:solidFill>
              </a:rPr>
              <a:t>Question-answering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chemeClr val="bg1"/>
                </a:solidFill>
              </a:rPr>
              <a:t>…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12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25270-843E-4AA2-8D07-EDA78AAE8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NLP - Prof. Carolina Ruiz</a:t>
            </a:r>
          </a:p>
        </p:txBody>
      </p:sp>
      <p:sp>
        <p:nvSpPr>
          <p:cNvPr id="7170" name="AutoShape 2">
            <a:extLst>
              <a:ext uri="{FF2B5EF4-FFF2-40B4-BE49-F238E27FC236}">
                <a16:creationId xmlns:a16="http://schemas.microsoft.com/office/drawing/2014/main" id="{291AB891-CF06-4C9F-8A9E-1F8FD168BC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1"/>
                </a:solidFill>
              </a:rPr>
              <a:t>Natural Language Processing (NLP)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50996A9-251B-41F1-8397-4D1FBBCE2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dirty="0">
                <a:solidFill>
                  <a:schemeClr val="bg1"/>
                </a:solidFill>
              </a:rPr>
              <a:t>Natural Language Understanding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en-US" altLang="en-US" dirty="0">
                <a:solidFill>
                  <a:schemeClr val="bg1"/>
                </a:solidFill>
              </a:rPr>
              <a:t>Taking some spoken/typed sentence and working out what it means</a:t>
            </a:r>
          </a:p>
          <a:p>
            <a:pPr marL="533400" indent="-533400">
              <a:lnSpc>
                <a:spcPct val="140000"/>
              </a:lnSpc>
              <a:buFont typeface="Wingdings" panose="05000000000000000000" pitchFamily="2" charset="2"/>
              <a:buAutoNum type="arabicPeriod"/>
            </a:pPr>
            <a:r>
              <a:rPr lang="en-US" altLang="en-US" dirty="0">
                <a:solidFill>
                  <a:schemeClr val="bg1"/>
                </a:solidFill>
              </a:rPr>
              <a:t>Natural Language Generation	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en-US" altLang="en-US" dirty="0">
                <a:solidFill>
                  <a:schemeClr val="bg1"/>
                </a:solidFill>
              </a:rPr>
              <a:t>Taking some formal representation of what you want to say and working out a way to express it in a natural (human) language (e.g., English)</a:t>
            </a:r>
          </a:p>
        </p:txBody>
      </p:sp>
    </p:spTree>
    <p:extLst>
      <p:ext uri="{BB962C8B-B14F-4D97-AF65-F5344CB8AC3E}">
        <p14:creationId xmlns:p14="http://schemas.microsoft.com/office/powerpoint/2010/main" val="54484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D69AC-B177-4409-B98F-4BEF9A54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NLP - Prof. Carolina Ruiz</a:t>
            </a:r>
          </a:p>
        </p:txBody>
      </p:sp>
      <p:sp>
        <p:nvSpPr>
          <p:cNvPr id="38914" name="AutoShape 2">
            <a:extLst>
              <a:ext uri="{FF2B5EF4-FFF2-40B4-BE49-F238E27FC236}">
                <a16:creationId xmlns:a16="http://schemas.microsoft.com/office/drawing/2014/main" id="{8901D379-72EC-4C89-BF7A-D3D332498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1"/>
                </a:solidFill>
              </a:rPr>
              <a:t>Applications of Nat. Lang. Processing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B3AD4C5-BA53-4FBB-AA1D-4CB934D76F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5029" y="1458686"/>
            <a:ext cx="9394371" cy="494211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Machine Translation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Database Access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Information Retrieval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Selecting from a set of documents the ones that are relevant to a query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Text Categorization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Sorting text into fixed topic categories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Extracting data from text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Converting unstructured text into structure data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Spoken language control systems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Spelling and grammar checkers</a:t>
            </a:r>
          </a:p>
        </p:txBody>
      </p:sp>
    </p:spTree>
    <p:extLst>
      <p:ext uri="{BB962C8B-B14F-4D97-AF65-F5344CB8AC3E}">
        <p14:creationId xmlns:p14="http://schemas.microsoft.com/office/powerpoint/2010/main" val="371352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5DEF25D-32AA-41D9-9733-32052CA6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8194" name="AutoShape 2">
            <a:extLst>
              <a:ext uri="{FF2B5EF4-FFF2-40B4-BE49-F238E27FC236}">
                <a16:creationId xmlns:a16="http://schemas.microsoft.com/office/drawing/2014/main" id="{F017A492-95F9-4C85-B443-AD8450C067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Natural language understanding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5BA3DD3-7463-4AAA-B35A-59FEB67877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9144000" cy="4406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Raw speech signal</a:t>
            </a:r>
          </a:p>
          <a:p>
            <a:pPr lvl="2">
              <a:lnSpc>
                <a:spcPct val="140000"/>
              </a:lnSpc>
            </a:pPr>
            <a:r>
              <a:rPr lang="en-US" altLang="en-US" sz="1800" b="1" dirty="0"/>
              <a:t>Speech recognition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Sequence of words spoken</a:t>
            </a:r>
          </a:p>
          <a:p>
            <a:pPr lvl="2">
              <a:lnSpc>
                <a:spcPct val="130000"/>
              </a:lnSpc>
            </a:pPr>
            <a:r>
              <a:rPr lang="en-US" altLang="en-US" sz="1800" b="1" dirty="0"/>
              <a:t>Syntactic analysis</a:t>
            </a:r>
            <a:r>
              <a:rPr lang="en-US" altLang="en-US" sz="1800" dirty="0"/>
              <a:t> using knowledge of the grammar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Structure of the sentence</a:t>
            </a:r>
          </a:p>
          <a:p>
            <a:pPr lvl="2">
              <a:lnSpc>
                <a:spcPct val="160000"/>
              </a:lnSpc>
            </a:pPr>
            <a:r>
              <a:rPr lang="en-US" altLang="en-US" sz="1800" b="1" dirty="0"/>
              <a:t>Semantic analysis</a:t>
            </a:r>
            <a:r>
              <a:rPr lang="en-US" altLang="en-US" sz="1800" dirty="0"/>
              <a:t> using info. about meaning of words</a:t>
            </a:r>
            <a:endParaRPr lang="en-US" altLang="en-US" sz="18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Partial representation of meaning of sentence</a:t>
            </a:r>
          </a:p>
          <a:p>
            <a:pPr lvl="2">
              <a:lnSpc>
                <a:spcPct val="150000"/>
              </a:lnSpc>
            </a:pPr>
            <a:r>
              <a:rPr lang="en-US" altLang="en-US" sz="1800" b="1" dirty="0"/>
              <a:t>Pragmatic analysis</a:t>
            </a:r>
            <a:r>
              <a:rPr lang="en-US" altLang="en-US" sz="1800" dirty="0"/>
              <a:t> using info. about context</a:t>
            </a:r>
            <a:endParaRPr lang="en-US" altLang="en-US" sz="18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Final representation of meaning of sentence</a:t>
            </a:r>
          </a:p>
        </p:txBody>
      </p:sp>
      <p:sp>
        <p:nvSpPr>
          <p:cNvPr id="8196" name="Line 4">
            <a:extLst>
              <a:ext uri="{FF2B5EF4-FFF2-40B4-BE49-F238E27FC236}">
                <a16:creationId xmlns:a16="http://schemas.microsoft.com/office/drawing/2014/main" id="{EAA32FD2-992F-40BB-B152-937209DCEB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5142" y="2166257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892D60AE-F93A-40D2-848C-62D0E63CB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5142" y="30480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8" name="Line 6">
            <a:extLst>
              <a:ext uri="{FF2B5EF4-FFF2-40B4-BE49-F238E27FC236}">
                <a16:creationId xmlns:a16="http://schemas.microsoft.com/office/drawing/2014/main" id="{E82C87C1-640A-4EA5-AA7F-61FE95C646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6913" y="3995058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" name="Line 7">
            <a:extLst>
              <a:ext uri="{FF2B5EF4-FFF2-40B4-BE49-F238E27FC236}">
                <a16:creationId xmlns:a16="http://schemas.microsoft.com/office/drawing/2014/main" id="{6269CB90-0424-4C31-B8C8-ABB7C9421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6913" y="4974771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2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4039486-64DC-4D03-A42C-F3A39068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9238" name="Rectangle 22">
            <a:extLst>
              <a:ext uri="{FF2B5EF4-FFF2-40B4-BE49-F238E27FC236}">
                <a16:creationId xmlns:a16="http://schemas.microsoft.com/office/drawing/2014/main" id="{7C6E31BE-6C51-4A2F-923D-CA2116ACE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029200"/>
            <a:ext cx="2286000" cy="3810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237" name="Rectangle 21">
            <a:extLst>
              <a:ext uri="{FF2B5EF4-FFF2-40B4-BE49-F238E27FC236}">
                <a16:creationId xmlns:a16="http://schemas.microsoft.com/office/drawing/2014/main" id="{20D62631-9ED0-4D59-87CF-A1F6CCF6C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038600"/>
            <a:ext cx="2286000" cy="3810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236" name="Rectangle 20">
            <a:extLst>
              <a:ext uri="{FF2B5EF4-FFF2-40B4-BE49-F238E27FC236}">
                <a16:creationId xmlns:a16="http://schemas.microsoft.com/office/drawing/2014/main" id="{9CDE3F83-38DC-4439-8F08-E9542AACA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276600"/>
            <a:ext cx="2286000" cy="3810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235" name="Rectangle 19">
            <a:extLst>
              <a:ext uri="{FF2B5EF4-FFF2-40B4-BE49-F238E27FC236}">
                <a16:creationId xmlns:a16="http://schemas.microsoft.com/office/drawing/2014/main" id="{A2BBA588-2112-43B8-AD06-2E0DDD164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590800"/>
            <a:ext cx="2286000" cy="3810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CA99BBC-5D16-479B-9B04-CD664DAE57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8229600" cy="4876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 err="1">
                <a:solidFill>
                  <a:schemeClr val="bg1"/>
                </a:solidFill>
              </a:rPr>
              <a:t>Input/Output</a:t>
            </a:r>
            <a:r>
              <a:rPr lang="en-US" altLang="en-US" sz="2000" dirty="0">
                <a:solidFill>
                  <a:schemeClr val="bg1"/>
                </a:solidFill>
              </a:rPr>
              <a:t> data    		Processing stage     	Other data used</a:t>
            </a:r>
          </a:p>
          <a:p>
            <a:pPr>
              <a:lnSpc>
                <a:spcPct val="80000"/>
              </a:lnSpc>
            </a:pPr>
            <a:endParaRPr lang="en-US" alt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1800" b="1" i="1" dirty="0">
                <a:solidFill>
                  <a:schemeClr val="bg1"/>
                </a:solidFill>
              </a:rPr>
              <a:t>Frequency spectrogram</a:t>
            </a:r>
            <a:r>
              <a:rPr lang="en-US" altLang="en-US" sz="1800" dirty="0">
                <a:solidFill>
                  <a:schemeClr val="bg1"/>
                </a:solidFill>
              </a:rPr>
              <a:t>					freq. of diff.</a:t>
            </a:r>
            <a:endParaRPr lang="en-US" altLang="en-US" sz="1800" i="1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i="1" dirty="0">
                <a:solidFill>
                  <a:schemeClr val="bg1"/>
                </a:solidFill>
              </a:rPr>
              <a:t>                                        		</a:t>
            </a:r>
            <a:r>
              <a:rPr lang="en-US" altLang="en-US" sz="1800" b="1" dirty="0"/>
              <a:t>speech recognition	                    </a:t>
            </a:r>
            <a:r>
              <a:rPr lang="en-US" altLang="en-US" sz="1800" dirty="0">
                <a:solidFill>
                  <a:schemeClr val="bg1"/>
                </a:solidFill>
              </a:rPr>
              <a:t>sounds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altLang="en-US" sz="1800" b="1" i="1" dirty="0">
                <a:solidFill>
                  <a:schemeClr val="bg1"/>
                </a:solidFill>
              </a:rPr>
              <a:t>Word sequence</a:t>
            </a:r>
            <a:r>
              <a:rPr lang="en-US" altLang="en-US" sz="1800" dirty="0">
                <a:solidFill>
                  <a:schemeClr val="bg1"/>
                </a:solidFill>
              </a:rPr>
              <a:t>						grammar of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 “He loves Mary”             		</a:t>
            </a:r>
            <a:r>
              <a:rPr lang="en-US" altLang="en-US" sz="1800" b="1" dirty="0"/>
              <a:t>syntactic analysis</a:t>
            </a:r>
            <a:r>
              <a:rPr lang="en-US" altLang="en-US" sz="1800" dirty="0"/>
              <a:t>	                       </a:t>
            </a:r>
            <a:r>
              <a:rPr lang="en-US" altLang="en-US" sz="1800" dirty="0">
                <a:solidFill>
                  <a:schemeClr val="bg1"/>
                </a:solidFill>
              </a:rPr>
              <a:t>language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None/>
            </a:pPr>
            <a:r>
              <a:rPr lang="en-US" altLang="en-US" sz="1800" b="1" i="1" dirty="0">
                <a:solidFill>
                  <a:schemeClr val="bg1"/>
                </a:solidFill>
              </a:rPr>
              <a:t>Sentence structure</a:t>
            </a:r>
            <a:r>
              <a:rPr lang="en-US" altLang="en-US" sz="1800" dirty="0">
                <a:solidFill>
                  <a:schemeClr val="bg1"/>
                </a:solidFill>
              </a:rPr>
              <a:t>						meanings of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					</a:t>
            </a:r>
            <a:r>
              <a:rPr lang="en-US" altLang="en-US" sz="1800" b="1" dirty="0"/>
              <a:t>semantic analysis</a:t>
            </a:r>
            <a:r>
              <a:rPr lang="en-US" altLang="en-US" sz="1800" dirty="0"/>
              <a:t>		</a:t>
            </a:r>
            <a:r>
              <a:rPr lang="en-US" altLang="en-US" sz="1800" dirty="0">
                <a:solidFill>
                  <a:schemeClr val="bg1"/>
                </a:solidFill>
              </a:rPr>
              <a:t>words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  He  loves  Mary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en-US" sz="1800" b="1" i="1" dirty="0">
                <a:solidFill>
                  <a:schemeClr val="bg1"/>
                </a:solidFill>
              </a:rPr>
              <a:t>Partial Meaning</a:t>
            </a:r>
            <a:r>
              <a:rPr lang="en-US" altLang="en-US" sz="1800" i="1" dirty="0">
                <a:solidFill>
                  <a:schemeClr val="bg1"/>
                </a:solidFill>
              </a:rPr>
              <a:t>	</a:t>
            </a:r>
            <a:r>
              <a:rPr lang="en-US" altLang="en-US" sz="1800" dirty="0">
                <a:solidFill>
                  <a:schemeClr val="bg1"/>
                </a:solidFill>
              </a:rPr>
              <a:t>					context of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chemeClr val="bg1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  </a:t>
            </a:r>
            <a:r>
              <a:rPr lang="en-US" altLang="en-US" sz="1800" dirty="0">
                <a:solidFill>
                  <a:schemeClr val="bg1"/>
                </a:solidFill>
                <a:sym typeface="Symbol" panose="05050102010706020507" pitchFamily="18" charset="2"/>
              </a:rPr>
              <a:t>x loves(</a:t>
            </a:r>
            <a:r>
              <a:rPr lang="en-US" altLang="en-US" sz="1800" dirty="0" err="1">
                <a:solidFill>
                  <a:schemeClr val="bg1"/>
                </a:solidFill>
                <a:sym typeface="Symbol" panose="05050102010706020507" pitchFamily="18" charset="2"/>
              </a:rPr>
              <a:t>x,mary</a:t>
            </a:r>
            <a:r>
              <a:rPr lang="en-US" altLang="en-US" sz="1800" dirty="0">
                <a:solidFill>
                  <a:schemeClr val="bg1"/>
                </a:solidFill>
                <a:sym typeface="Symbol" panose="05050102010706020507" pitchFamily="18" charset="2"/>
              </a:rPr>
              <a:t>)            		</a:t>
            </a:r>
            <a:r>
              <a:rPr lang="en-US" altLang="en-US" sz="1800" b="1" dirty="0">
                <a:sym typeface="Symbol" panose="05050102010706020507" pitchFamily="18" charset="2"/>
              </a:rPr>
              <a:t>pragmatics</a:t>
            </a:r>
            <a:r>
              <a:rPr lang="en-US" altLang="en-US" sz="1800" dirty="0">
                <a:solidFill>
                  <a:schemeClr val="bg1"/>
                </a:solidFill>
                <a:sym typeface="Symbol" panose="05050102010706020507" pitchFamily="18" charset="2"/>
              </a:rPr>
              <a:t>		utterance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None/>
            </a:pPr>
            <a:r>
              <a:rPr lang="en-US" altLang="en-US" sz="1800" b="1" i="1" dirty="0">
                <a:solidFill>
                  <a:schemeClr val="bg1"/>
                </a:solidFill>
                <a:sym typeface="Symbol" panose="05050102010706020507" pitchFamily="18" charset="2"/>
              </a:rPr>
              <a:t>Sentence meaning</a:t>
            </a:r>
            <a:endParaRPr lang="en-US" altLang="en-US" sz="1800" b="1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chemeClr val="bg1"/>
                </a:solidFill>
                <a:sym typeface="Symbol" panose="05050102010706020507" pitchFamily="18" charset="2"/>
              </a:rPr>
              <a:t>  loves(</a:t>
            </a:r>
            <a:r>
              <a:rPr lang="en-US" altLang="en-US" sz="1800" dirty="0" err="1">
                <a:solidFill>
                  <a:schemeClr val="bg1"/>
                </a:solidFill>
                <a:sym typeface="Symbol" panose="05050102010706020507" pitchFamily="18" charset="2"/>
              </a:rPr>
              <a:t>john,mary</a:t>
            </a:r>
            <a:r>
              <a:rPr lang="en-US" altLang="en-US" sz="1800" dirty="0">
                <a:solidFill>
                  <a:schemeClr val="bg1"/>
                </a:solidFill>
                <a:sym typeface="Symbol" panose="05050102010706020507" pitchFamily="18" charset="2"/>
              </a:rPr>
              <a:t>)</a:t>
            </a:r>
            <a:endParaRPr lang="en-US" altLang="en-US" sz="1800" i="1" dirty="0">
              <a:solidFill>
                <a:schemeClr val="bg1"/>
              </a:solidFill>
              <a:sym typeface="Symbol" panose="05050102010706020507" pitchFamily="18" charset="2"/>
            </a:endParaRPr>
          </a:p>
        </p:txBody>
      </p:sp>
      <p:sp>
        <p:nvSpPr>
          <p:cNvPr id="9218" name="AutoShape 2">
            <a:extLst>
              <a:ext uri="{FF2B5EF4-FFF2-40B4-BE49-F238E27FC236}">
                <a16:creationId xmlns:a16="http://schemas.microsoft.com/office/drawing/2014/main" id="{C498C548-2889-48C7-AD9F-5DED61315A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2200" y="228600"/>
            <a:ext cx="7924800" cy="1143000"/>
          </a:xfr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Natural Language Understanding</a:t>
            </a:r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E88A6466-14FE-4F9C-BED7-ABB10534B2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4114800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224" name="Line 8">
            <a:extLst>
              <a:ext uri="{FF2B5EF4-FFF2-40B4-BE49-F238E27FC236}">
                <a16:creationId xmlns:a16="http://schemas.microsoft.com/office/drawing/2014/main" id="{D7102BA5-7BEE-4923-85F1-AA5FE6609B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41148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225" name="Line 9">
            <a:extLst>
              <a:ext uri="{FF2B5EF4-FFF2-40B4-BE49-F238E27FC236}">
                <a16:creationId xmlns:a16="http://schemas.microsoft.com/office/drawing/2014/main" id="{F3D5A4A9-C77E-4E40-8740-71404D5489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400" y="42672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226" name="Line 10">
            <a:extLst>
              <a:ext uri="{FF2B5EF4-FFF2-40B4-BE49-F238E27FC236}">
                <a16:creationId xmlns:a16="http://schemas.microsoft.com/office/drawing/2014/main" id="{47354624-D647-4D9F-82AD-95E096921FB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234" name="Group 18">
            <a:extLst>
              <a:ext uri="{FF2B5EF4-FFF2-40B4-BE49-F238E27FC236}">
                <a16:creationId xmlns:a16="http://schemas.microsoft.com/office/drawing/2014/main" id="{2FD6A201-FFEC-4215-BEBC-DB0486677EE5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514600"/>
            <a:ext cx="838200" cy="457200"/>
            <a:chOff x="2208" y="3408"/>
            <a:chExt cx="528" cy="288"/>
          </a:xfrm>
        </p:grpSpPr>
        <p:sp>
          <p:nvSpPr>
            <p:cNvPr id="9220" name="Line 4">
              <a:extLst>
                <a:ext uri="{FF2B5EF4-FFF2-40B4-BE49-F238E27FC236}">
                  <a16:creationId xmlns:a16="http://schemas.microsoft.com/office/drawing/2014/main" id="{E12990B8-1A5E-444F-8C0D-CC056E15A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45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21" name="Line 5">
              <a:extLst>
                <a:ext uri="{FF2B5EF4-FFF2-40B4-BE49-F238E27FC236}">
                  <a16:creationId xmlns:a16="http://schemas.microsoft.com/office/drawing/2014/main" id="{54B19076-9B0B-463D-97B1-A87419ABD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27" name="Line 11">
              <a:extLst>
                <a:ext uri="{FF2B5EF4-FFF2-40B4-BE49-F238E27FC236}">
                  <a16:creationId xmlns:a16="http://schemas.microsoft.com/office/drawing/2014/main" id="{417DD23B-D90A-444F-9BBE-E3C00A580F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28" name="Line 12">
              <a:extLst>
                <a:ext uri="{FF2B5EF4-FFF2-40B4-BE49-F238E27FC236}">
                  <a16:creationId xmlns:a16="http://schemas.microsoft.com/office/drawing/2014/main" id="{EAA92026-D1A6-4826-8DAD-BA1BFD3E1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50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29" name="Line 13">
              <a:extLst>
                <a:ext uri="{FF2B5EF4-FFF2-40B4-BE49-F238E27FC236}">
                  <a16:creationId xmlns:a16="http://schemas.microsoft.com/office/drawing/2014/main" id="{EA3A062C-6CEC-4471-860A-0BD573FFF8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4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31" name="Line 15">
              <a:extLst>
                <a:ext uri="{FF2B5EF4-FFF2-40B4-BE49-F238E27FC236}">
                  <a16:creationId xmlns:a16="http://schemas.microsoft.com/office/drawing/2014/main" id="{4E31ADC1-70AC-45DA-B4CB-BC27A2D93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55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32" name="Line 16">
              <a:extLst>
                <a:ext uri="{FF2B5EF4-FFF2-40B4-BE49-F238E27FC236}">
                  <a16:creationId xmlns:a16="http://schemas.microsoft.com/office/drawing/2014/main" id="{5E9FE029-7796-4A7D-9F1D-42FBDEFC4F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340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239" name="Line 23">
            <a:extLst>
              <a:ext uri="{FF2B5EF4-FFF2-40B4-BE49-F238E27FC236}">
                <a16:creationId xmlns:a16="http://schemas.microsoft.com/office/drawing/2014/main" id="{2CDF4266-A5EA-43BF-A63C-7672AB7A8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2743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240" name="Line 24">
            <a:extLst>
              <a:ext uri="{FF2B5EF4-FFF2-40B4-BE49-F238E27FC236}">
                <a16:creationId xmlns:a16="http://schemas.microsoft.com/office/drawing/2014/main" id="{B8C9001C-20CC-4902-BD0A-1B85D913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3429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241" name="Line 25">
            <a:extLst>
              <a:ext uri="{FF2B5EF4-FFF2-40B4-BE49-F238E27FC236}">
                <a16:creationId xmlns:a16="http://schemas.microsoft.com/office/drawing/2014/main" id="{A7DD3F19-4CBE-444E-8B7F-7DB7EA7AC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4191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242" name="Line 26">
            <a:extLst>
              <a:ext uri="{FF2B5EF4-FFF2-40B4-BE49-F238E27FC236}">
                <a16:creationId xmlns:a16="http://schemas.microsoft.com/office/drawing/2014/main" id="{3F7E8DB3-F89C-423A-A01A-91C9CACCB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5181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245" name="Group 29">
            <a:extLst>
              <a:ext uri="{FF2B5EF4-FFF2-40B4-BE49-F238E27FC236}">
                <a16:creationId xmlns:a16="http://schemas.microsoft.com/office/drawing/2014/main" id="{77DF0DE3-8EE9-4368-89FF-C8CCA3E37580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2438400"/>
            <a:ext cx="762000" cy="609600"/>
            <a:chOff x="2208" y="1536"/>
            <a:chExt cx="480" cy="384"/>
          </a:xfrm>
        </p:grpSpPr>
        <p:sp>
          <p:nvSpPr>
            <p:cNvPr id="9243" name="Line 27">
              <a:extLst>
                <a:ext uri="{FF2B5EF4-FFF2-40B4-BE49-F238E27FC236}">
                  <a16:creationId xmlns:a16="http://schemas.microsoft.com/office/drawing/2014/main" id="{D82C4617-49F7-448A-B8D4-8EEA525A6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536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44" name="Line 28">
              <a:extLst>
                <a:ext uri="{FF2B5EF4-FFF2-40B4-BE49-F238E27FC236}">
                  <a16:creationId xmlns:a16="http://schemas.microsoft.com/office/drawing/2014/main" id="{28027CE7-FB74-44D4-B558-4835FA50AB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1776"/>
              <a:ext cx="48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246" name="Group 30">
            <a:extLst>
              <a:ext uri="{FF2B5EF4-FFF2-40B4-BE49-F238E27FC236}">
                <a16:creationId xmlns:a16="http://schemas.microsoft.com/office/drawing/2014/main" id="{F54D4444-EBA5-44B0-842B-50AF02A57CD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3200400"/>
            <a:ext cx="762000" cy="609600"/>
            <a:chOff x="2208" y="1536"/>
            <a:chExt cx="480" cy="384"/>
          </a:xfrm>
        </p:grpSpPr>
        <p:sp>
          <p:nvSpPr>
            <p:cNvPr id="9247" name="Line 31">
              <a:extLst>
                <a:ext uri="{FF2B5EF4-FFF2-40B4-BE49-F238E27FC236}">
                  <a16:creationId xmlns:a16="http://schemas.microsoft.com/office/drawing/2014/main" id="{38DE50BC-35F6-4D6F-BAA7-E02FCF830F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536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48" name="Line 32">
              <a:extLst>
                <a:ext uri="{FF2B5EF4-FFF2-40B4-BE49-F238E27FC236}">
                  <a16:creationId xmlns:a16="http://schemas.microsoft.com/office/drawing/2014/main" id="{4FBEF345-BDCA-412F-AB10-109A2EE8F2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1776"/>
              <a:ext cx="48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249" name="Group 33">
            <a:extLst>
              <a:ext uri="{FF2B5EF4-FFF2-40B4-BE49-F238E27FC236}">
                <a16:creationId xmlns:a16="http://schemas.microsoft.com/office/drawing/2014/main" id="{14AD0AE7-60CB-4452-A740-A21B9D6C25D7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3962400"/>
            <a:ext cx="762000" cy="609600"/>
            <a:chOff x="2208" y="1536"/>
            <a:chExt cx="480" cy="384"/>
          </a:xfrm>
        </p:grpSpPr>
        <p:sp>
          <p:nvSpPr>
            <p:cNvPr id="9250" name="Line 34">
              <a:extLst>
                <a:ext uri="{FF2B5EF4-FFF2-40B4-BE49-F238E27FC236}">
                  <a16:creationId xmlns:a16="http://schemas.microsoft.com/office/drawing/2014/main" id="{F915ECB2-1A13-4370-AFD4-FA66D89877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536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51" name="Line 35">
              <a:extLst>
                <a:ext uri="{FF2B5EF4-FFF2-40B4-BE49-F238E27FC236}">
                  <a16:creationId xmlns:a16="http://schemas.microsoft.com/office/drawing/2014/main" id="{51608F8A-DFAA-4C38-B4A6-E39D188299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1776"/>
              <a:ext cx="48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252" name="Group 36">
            <a:extLst>
              <a:ext uri="{FF2B5EF4-FFF2-40B4-BE49-F238E27FC236}">
                <a16:creationId xmlns:a16="http://schemas.microsoft.com/office/drawing/2014/main" id="{FD9094F0-677E-4A34-83B0-A63D02BF8651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029200"/>
            <a:ext cx="762000" cy="609600"/>
            <a:chOff x="2208" y="1536"/>
            <a:chExt cx="480" cy="384"/>
          </a:xfrm>
        </p:grpSpPr>
        <p:sp>
          <p:nvSpPr>
            <p:cNvPr id="9253" name="Line 37">
              <a:extLst>
                <a:ext uri="{FF2B5EF4-FFF2-40B4-BE49-F238E27FC236}">
                  <a16:creationId xmlns:a16="http://schemas.microsoft.com/office/drawing/2014/main" id="{E2DD1CB8-B919-420E-A343-34485E65FC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536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54" name="Line 38">
              <a:extLst>
                <a:ext uri="{FF2B5EF4-FFF2-40B4-BE49-F238E27FC236}">
                  <a16:creationId xmlns:a16="http://schemas.microsoft.com/office/drawing/2014/main" id="{6C2CB518-9681-4F4A-BD67-F9EBD7B6B7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1776"/>
              <a:ext cx="48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886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328262F9-8308-4582-908E-98A24AEB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10242" name="AutoShape 2">
            <a:extLst>
              <a:ext uri="{FF2B5EF4-FFF2-40B4-BE49-F238E27FC236}">
                <a16:creationId xmlns:a16="http://schemas.microsoft.com/office/drawing/2014/main" id="{757EA62A-E5A0-49AA-8E0C-6243B1423B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Speech Recognition (1 of 3)</a:t>
            </a:r>
          </a:p>
        </p:txBody>
      </p:sp>
      <p:pic>
        <p:nvPicPr>
          <p:cNvPr id="10245" name="Picture 5" descr="j0302953">
            <a:extLst>
              <a:ext uri="{FF2B5EF4-FFF2-40B4-BE49-F238E27FC236}">
                <a16:creationId xmlns:a16="http://schemas.microsoft.com/office/drawing/2014/main" id="{14BD772A-9E12-4A1F-9FA6-A3E60EF0CF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1" y="3048000"/>
            <a:ext cx="1685925" cy="2362200"/>
          </a:xfrm>
        </p:spPr>
      </p:pic>
      <p:pic>
        <p:nvPicPr>
          <p:cNvPr id="10246" name="Picture 6" descr="BD18249_">
            <a:extLst>
              <a:ext uri="{FF2B5EF4-FFF2-40B4-BE49-F238E27FC236}">
                <a16:creationId xmlns:a16="http://schemas.microsoft.com/office/drawing/2014/main" id="{30E9E009-36E0-4E57-AA68-25E2133A43C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1869692">
            <a:off x="3886200" y="3886200"/>
            <a:ext cx="609600" cy="609600"/>
          </a:xfrm>
          <a:noFill/>
          <a:ln/>
        </p:spPr>
      </p:pic>
      <p:sp>
        <p:nvSpPr>
          <p:cNvPr id="10249" name="Line 9">
            <a:extLst>
              <a:ext uri="{FF2B5EF4-FFF2-40B4-BE49-F238E27FC236}">
                <a16:creationId xmlns:a16="http://schemas.microsoft.com/office/drawing/2014/main" id="{E55D9841-4573-4D6F-B3DD-A5443071DB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5913" y="35814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" name="Line 10">
            <a:extLst>
              <a:ext uri="{FF2B5EF4-FFF2-40B4-BE49-F238E27FC236}">
                <a16:creationId xmlns:a16="http://schemas.microsoft.com/office/drawing/2014/main" id="{D93A076F-F4DC-4D3E-AA75-FF7B15957E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5913" y="541020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Freeform 15">
            <a:extLst>
              <a:ext uri="{FF2B5EF4-FFF2-40B4-BE49-F238E27FC236}">
                <a16:creationId xmlns:a16="http://schemas.microsoft.com/office/drawing/2014/main" id="{AA6028B9-DCB0-483F-AC17-581992E8312E}"/>
              </a:ext>
            </a:extLst>
          </p:cNvPr>
          <p:cNvSpPr>
            <a:spLocks/>
          </p:cNvSpPr>
          <p:nvPr/>
        </p:nvSpPr>
        <p:spPr bwMode="auto">
          <a:xfrm>
            <a:off x="5410201" y="3733800"/>
            <a:ext cx="2043113" cy="990600"/>
          </a:xfrm>
          <a:custGeom>
            <a:avLst/>
            <a:gdLst>
              <a:gd name="T0" fmla="*/ 0 w 1287"/>
              <a:gd name="T1" fmla="*/ 389 h 624"/>
              <a:gd name="T2" fmla="*/ 84 w 1287"/>
              <a:gd name="T3" fmla="*/ 314 h 624"/>
              <a:gd name="T4" fmla="*/ 121 w 1287"/>
              <a:gd name="T5" fmla="*/ 277 h 624"/>
              <a:gd name="T6" fmla="*/ 177 w 1287"/>
              <a:gd name="T7" fmla="*/ 249 h 624"/>
              <a:gd name="T8" fmla="*/ 279 w 1287"/>
              <a:gd name="T9" fmla="*/ 48 h 624"/>
              <a:gd name="T10" fmla="*/ 375 w 1287"/>
              <a:gd name="T11" fmla="*/ 384 h 624"/>
              <a:gd name="T12" fmla="*/ 471 w 1287"/>
              <a:gd name="T13" fmla="*/ 192 h 624"/>
              <a:gd name="T14" fmla="*/ 567 w 1287"/>
              <a:gd name="T15" fmla="*/ 624 h 624"/>
              <a:gd name="T16" fmla="*/ 663 w 1287"/>
              <a:gd name="T17" fmla="*/ 432 h 624"/>
              <a:gd name="T18" fmla="*/ 855 w 1287"/>
              <a:gd name="T19" fmla="*/ 576 h 624"/>
              <a:gd name="T20" fmla="*/ 999 w 1287"/>
              <a:gd name="T21" fmla="*/ 96 h 624"/>
              <a:gd name="T22" fmla="*/ 1095 w 1287"/>
              <a:gd name="T23" fmla="*/ 288 h 624"/>
              <a:gd name="T24" fmla="*/ 1239 w 1287"/>
              <a:gd name="T25" fmla="*/ 0 h 624"/>
              <a:gd name="T26" fmla="*/ 1287 w 1287"/>
              <a:gd name="T27" fmla="*/ 192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7" h="624">
                <a:moveTo>
                  <a:pt x="0" y="389"/>
                </a:moveTo>
                <a:cubicBezTo>
                  <a:pt x="27" y="362"/>
                  <a:pt x="57" y="341"/>
                  <a:pt x="84" y="314"/>
                </a:cubicBezTo>
                <a:cubicBezTo>
                  <a:pt x="101" y="261"/>
                  <a:pt x="78" y="305"/>
                  <a:pt x="121" y="277"/>
                </a:cubicBezTo>
                <a:cubicBezTo>
                  <a:pt x="173" y="242"/>
                  <a:pt x="123" y="249"/>
                  <a:pt x="177" y="249"/>
                </a:cubicBezTo>
                <a:lnTo>
                  <a:pt x="279" y="48"/>
                </a:lnTo>
                <a:lnTo>
                  <a:pt x="375" y="384"/>
                </a:lnTo>
                <a:lnTo>
                  <a:pt x="471" y="192"/>
                </a:lnTo>
                <a:lnTo>
                  <a:pt x="567" y="624"/>
                </a:lnTo>
                <a:lnTo>
                  <a:pt x="663" y="432"/>
                </a:lnTo>
                <a:lnTo>
                  <a:pt x="855" y="576"/>
                </a:lnTo>
                <a:lnTo>
                  <a:pt x="999" y="96"/>
                </a:lnTo>
                <a:lnTo>
                  <a:pt x="1095" y="288"/>
                </a:lnTo>
                <a:lnTo>
                  <a:pt x="1239" y="0"/>
                </a:lnTo>
                <a:lnTo>
                  <a:pt x="1287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Line 16">
            <a:extLst>
              <a:ext uri="{FF2B5EF4-FFF2-40B4-BE49-F238E27FC236}">
                <a16:creationId xmlns:a16="http://schemas.microsoft.com/office/drawing/2014/main" id="{7BE0C472-C46D-49D9-AD73-C791F5E43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35814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Line 17">
            <a:extLst>
              <a:ext uri="{FF2B5EF4-FFF2-40B4-BE49-F238E27FC236}">
                <a16:creationId xmlns:a16="http://schemas.microsoft.com/office/drawing/2014/main" id="{0F063F55-A74D-4409-992E-4616C80FBE1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5410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8" name="Line 18">
            <a:extLst>
              <a:ext uri="{FF2B5EF4-FFF2-40B4-BE49-F238E27FC236}">
                <a16:creationId xmlns:a16="http://schemas.microsoft.com/office/drawing/2014/main" id="{B2E123A2-B6D7-4466-84CD-B8C20DCF88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38100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9" name="Line 19">
            <a:extLst>
              <a:ext uri="{FF2B5EF4-FFF2-40B4-BE49-F238E27FC236}">
                <a16:creationId xmlns:a16="http://schemas.microsoft.com/office/drawing/2014/main" id="{F9FF4178-017E-4AB7-98B8-F7A84D6D0AF2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39624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" name="Line 20">
            <a:extLst>
              <a:ext uri="{FF2B5EF4-FFF2-40B4-BE49-F238E27FC236}">
                <a16:creationId xmlns:a16="http://schemas.microsoft.com/office/drawing/2014/main" id="{CA572A72-8F21-4F8D-BF3F-FA24C4427A5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7800" y="36576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1" name="Line 21">
            <a:extLst>
              <a:ext uri="{FF2B5EF4-FFF2-40B4-BE49-F238E27FC236}">
                <a16:creationId xmlns:a16="http://schemas.microsoft.com/office/drawing/2014/main" id="{40B99439-2DC3-4B4E-AC2A-B164F2368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0200" y="38862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Line 22">
            <a:extLst>
              <a:ext uri="{FF2B5EF4-FFF2-40B4-BE49-F238E27FC236}">
                <a16:creationId xmlns:a16="http://schemas.microsoft.com/office/drawing/2014/main" id="{BDEC9A73-BDF1-4C5C-B1A7-7FB75A814188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2600" y="37338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3" name="Line 23">
            <a:extLst>
              <a:ext uri="{FF2B5EF4-FFF2-40B4-BE49-F238E27FC236}">
                <a16:creationId xmlns:a16="http://schemas.microsoft.com/office/drawing/2014/main" id="{11FF2E4B-D7C8-4941-AD8F-F2C48F466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5000" y="40386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4" name="Line 24">
            <a:extLst>
              <a:ext uri="{FF2B5EF4-FFF2-40B4-BE49-F238E27FC236}">
                <a16:creationId xmlns:a16="http://schemas.microsoft.com/office/drawing/2014/main" id="{BD08BA59-AE98-41D8-BBC8-747D53EB0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7400" y="41910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5" name="Line 25">
            <a:extLst>
              <a:ext uri="{FF2B5EF4-FFF2-40B4-BE49-F238E27FC236}">
                <a16:creationId xmlns:a16="http://schemas.microsoft.com/office/drawing/2014/main" id="{8E3CCF8F-F9FF-4AA5-B75A-CEFA13A84F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9800" y="44196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6" name="AutoShape 26">
            <a:extLst>
              <a:ext uri="{FF2B5EF4-FFF2-40B4-BE49-F238E27FC236}">
                <a16:creationId xmlns:a16="http://schemas.microsoft.com/office/drawing/2014/main" id="{9F8237F0-1F0F-4CA0-9525-E70F3E516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648200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8" name="AutoShape 28">
            <a:extLst>
              <a:ext uri="{FF2B5EF4-FFF2-40B4-BE49-F238E27FC236}">
                <a16:creationId xmlns:a16="http://schemas.microsoft.com/office/drawing/2014/main" id="{5F5E2564-9F73-4CB3-BCE4-31FAD9B26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572000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9" name="Text Box 29">
            <a:extLst>
              <a:ext uri="{FF2B5EF4-FFF2-40B4-BE49-F238E27FC236}">
                <a16:creationId xmlns:a16="http://schemas.microsoft.com/office/drawing/2014/main" id="{8C7B6C76-BF43-4C09-9F11-202774B41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365375"/>
            <a:ext cx="81994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Input                           Analog Signal        Freq. spectrogram</a:t>
            </a:r>
          </a:p>
          <a:p>
            <a:r>
              <a:rPr lang="en-US" altLang="en-US" sz="2000" dirty="0">
                <a:solidFill>
                  <a:schemeClr val="bg1"/>
                </a:solidFill>
              </a:rPr>
              <a:t>(microphone records voice)                                 (e.g. Fourier transform)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270" name="Text Box 30">
            <a:extLst>
              <a:ext uri="{FF2B5EF4-FFF2-40B4-BE49-F238E27FC236}">
                <a16:creationId xmlns:a16="http://schemas.microsoft.com/office/drawing/2014/main" id="{8CED5116-6CE8-4FA1-B4B4-4C4B971FA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725" y="5370513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time</a:t>
            </a:r>
          </a:p>
        </p:txBody>
      </p:sp>
      <p:sp>
        <p:nvSpPr>
          <p:cNvPr id="10271" name="Text Box 31">
            <a:extLst>
              <a:ext uri="{FF2B5EF4-FFF2-40B4-BE49-F238E27FC236}">
                <a16:creationId xmlns:a16="http://schemas.microsoft.com/office/drawing/2014/main" id="{BD794D3E-6226-44FB-A67B-B73018C12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3810000"/>
            <a:ext cx="4203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Hz</a:t>
            </a:r>
          </a:p>
        </p:txBody>
      </p:sp>
      <p:sp>
        <p:nvSpPr>
          <p:cNvPr id="10272" name="Text Box 32">
            <a:extLst>
              <a:ext uri="{FF2B5EF4-FFF2-40B4-BE49-F238E27FC236}">
                <a16:creationId xmlns:a16="http://schemas.microsoft.com/office/drawing/2014/main" id="{7762BE9F-55CA-40B8-8676-4C4A0D543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6894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164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>
            <a:extLst>
              <a:ext uri="{FF2B5EF4-FFF2-40B4-BE49-F238E27FC236}">
                <a16:creationId xmlns:a16="http://schemas.microsoft.com/office/drawing/2014/main" id="{A4948445-7328-47F9-B3E2-4DA36CB840C6}"/>
              </a:ext>
            </a:extLst>
          </p:cNvPr>
          <p:cNvSpPr txBox="1">
            <a:spLocks noGrp="1"/>
          </p:cNvSpPr>
          <p:nvPr/>
        </p:nvSpPr>
        <p:spPr bwMode="auto">
          <a:xfrm>
            <a:off x="2057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endParaRPr kumimoji="0" lang="en-US" altLang="en-US" sz="1400" dirty="0"/>
          </a:p>
        </p:txBody>
      </p:sp>
      <p:sp>
        <p:nvSpPr>
          <p:cNvPr id="44035" name="Slide Number Placeholder 4">
            <a:extLst>
              <a:ext uri="{FF2B5EF4-FFF2-40B4-BE49-F238E27FC236}">
                <a16:creationId xmlns:a16="http://schemas.microsoft.com/office/drawing/2014/main" id="{2BBE57AD-6BC1-42C3-9472-E8D3211D2303}"/>
              </a:ext>
            </a:extLst>
          </p:cNvPr>
          <p:cNvSpPr txBox="1">
            <a:spLocks noGrp="1"/>
          </p:cNvSpPr>
          <p:nvPr/>
        </p:nvSpPr>
        <p:spPr bwMode="auto">
          <a:xfrm>
            <a:off x="8255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9BBDFD0D-4670-49B6-A80D-AFC9896FB3D1}" type="slidenum">
              <a:rPr kumimoji="0" lang="en-US" altLang="en-US" sz="1400"/>
              <a:pPr algn="r">
                <a:spcBef>
                  <a:spcPct val="50000"/>
                </a:spcBef>
                <a:buClrTx/>
                <a:buFontTx/>
                <a:buNone/>
              </a:pPr>
              <a:t>2</a:t>
            </a:fld>
            <a:endParaRPr kumimoji="0" lang="en-US" altLang="en-US" sz="1400"/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94251B14-F58B-4FF6-99A6-1249FB3E7C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Measuring Performance</a:t>
            </a:r>
          </a:p>
        </p:txBody>
      </p:sp>
      <p:sp>
        <p:nvSpPr>
          <p:cNvPr id="44037" name="Rectangle 3">
            <a:extLst>
              <a:ext uri="{FF2B5EF4-FFF2-40B4-BE49-F238E27FC236}">
                <a16:creationId xmlns:a16="http://schemas.microsoft.com/office/drawing/2014/main" id="{301359B3-CABD-427F-894D-6636D2201C6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676400"/>
            <a:ext cx="8178800" cy="2362200"/>
          </a:xfrm>
        </p:spPr>
        <p:txBody>
          <a:bodyPr/>
          <a:lstStyle/>
          <a:p>
            <a:pPr eaLnBrk="1" hangingPunct="1"/>
            <a:r>
              <a:rPr lang="en-US" altLang="en-US" dirty="0"/>
              <a:t>Classification accuracy: What % of messages were classified correctly?</a:t>
            </a:r>
          </a:p>
          <a:p>
            <a:pPr eaLnBrk="1" hangingPunct="1"/>
            <a:r>
              <a:rPr lang="en-US" altLang="en-US" b="1" dirty="0"/>
              <a:t>Is this what we care about?</a:t>
            </a:r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dirty="0"/>
          </a:p>
        </p:txBody>
      </p:sp>
      <p:graphicFrame>
        <p:nvGraphicFramePr>
          <p:cNvPr id="412734" name="Group 62">
            <a:extLst>
              <a:ext uri="{FF2B5EF4-FFF2-40B4-BE49-F238E27FC236}">
                <a16:creationId xmlns:a16="http://schemas.microsoft.com/office/drawing/2014/main" id="{2D91E219-AB3B-480F-8B2D-9654E311E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55014"/>
              </p:ext>
            </p:extLst>
          </p:nvPr>
        </p:nvGraphicFramePr>
        <p:xfrm>
          <a:off x="2819400" y="3465513"/>
          <a:ext cx="7010400" cy="2401888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4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Overall accuracy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Accuracy on spam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Accuracy on gen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System 1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95%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99.99%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90%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9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System 2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95%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90%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ＭＳ Ｐゴシック" pitchFamily="34" charset="-128"/>
                          <a:cs typeface="Arial" pitchFamily="34" charset="0"/>
                        </a:rPr>
                        <a:t>99.99%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2736" name="Rectangle 64">
            <a:extLst>
              <a:ext uri="{FF2B5EF4-FFF2-40B4-BE49-F238E27FC236}">
                <a16:creationId xmlns:a16="http://schemas.microsoft.com/office/drawing/2014/main" id="{DC003CD3-21E9-4020-B687-1F9FEDF7A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6019800"/>
            <a:ext cx="8178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r>
              <a:rPr lang="en-US" altLang="en-US" dirty="0"/>
              <a:t>Which system do you prefer?</a:t>
            </a:r>
          </a:p>
        </p:txBody>
      </p:sp>
    </p:spTree>
    <p:extLst>
      <p:ext uri="{BB962C8B-B14F-4D97-AF65-F5344CB8AC3E}">
        <p14:creationId xmlns:p14="http://schemas.microsoft.com/office/powerpoint/2010/main" val="138067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73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C029B-DEF5-4EB4-A82B-45C7C945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21508" name="AutoShape 4">
            <a:extLst>
              <a:ext uri="{FF2B5EF4-FFF2-40B4-BE49-F238E27FC236}">
                <a16:creationId xmlns:a16="http://schemas.microsoft.com/office/drawing/2014/main" id="{8CC97077-2178-4EF7-8AC0-22BF656B7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Speech Recognition (2 of 3)</a:t>
            </a:r>
          </a:p>
        </p:txBody>
      </p:sp>
      <p:sp>
        <p:nvSpPr>
          <p:cNvPr id="21512" name="Rectangle 8">
            <a:extLst>
              <a:ext uri="{FF2B5EF4-FFF2-40B4-BE49-F238E27FC236}">
                <a16:creationId xmlns:a16="http://schemas.microsoft.com/office/drawing/2014/main" id="{AB769BF9-DDB4-4746-9FF9-82D6236879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32114" y="1690688"/>
            <a:ext cx="9993086" cy="455771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3200" dirty="0">
                <a:solidFill>
                  <a:schemeClr val="bg1"/>
                </a:solidFill>
              </a:rPr>
              <a:t>Frequency spectrogram</a:t>
            </a:r>
          </a:p>
          <a:p>
            <a:pPr lvl="1">
              <a:lnSpc>
                <a:spcPct val="80000"/>
              </a:lnSpc>
            </a:pPr>
            <a:r>
              <a:rPr lang="en-US" altLang="en-US" sz="2800" dirty="0">
                <a:solidFill>
                  <a:schemeClr val="bg1"/>
                </a:solidFill>
              </a:rPr>
              <a:t>Basic sounds in the signal (40-50 </a:t>
            </a:r>
            <a:r>
              <a:rPr lang="en-US" altLang="en-US" sz="2800" b="1" dirty="0">
                <a:solidFill>
                  <a:schemeClr val="bg1"/>
                </a:solidFill>
              </a:rPr>
              <a:t>phonemes)</a:t>
            </a:r>
            <a:r>
              <a:rPr lang="en-US" altLang="en-US" dirty="0">
                <a:solidFill>
                  <a:schemeClr val="bg1"/>
                </a:solidFill>
              </a:rPr>
              <a:t>                        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(e.g. “a” in “cat”)        </a:t>
            </a:r>
          </a:p>
          <a:p>
            <a:pPr lvl="2"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Template matching against </a:t>
            </a:r>
            <a:r>
              <a:rPr lang="en-US" altLang="en-US" dirty="0" err="1">
                <a:solidFill>
                  <a:schemeClr val="bg1"/>
                </a:solidFill>
              </a:rPr>
              <a:t>db</a:t>
            </a:r>
            <a:r>
              <a:rPr lang="en-US" altLang="en-US" dirty="0">
                <a:solidFill>
                  <a:schemeClr val="bg1"/>
                </a:solidFill>
              </a:rPr>
              <a:t> of phonemes</a:t>
            </a:r>
          </a:p>
          <a:p>
            <a:pPr lvl="3"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Using dynamic time warping (speech speed)</a:t>
            </a:r>
          </a:p>
          <a:p>
            <a:pPr lvl="1">
              <a:lnSpc>
                <a:spcPct val="80000"/>
              </a:lnSpc>
            </a:pPr>
            <a:r>
              <a:rPr lang="en-US" altLang="en-US" sz="2800" dirty="0">
                <a:solidFill>
                  <a:schemeClr val="bg1"/>
                </a:solidFill>
              </a:rPr>
              <a:t>Constructing words from phonemes                         </a:t>
            </a:r>
          </a:p>
          <a:p>
            <a:pPr lvl="1">
              <a:lnSpc>
                <a:spcPct val="80000"/>
              </a:lnSpc>
            </a:pPr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(e.g.</a:t>
            </a:r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“</a:t>
            </a:r>
            <a:r>
              <a:rPr lang="en-US" altLang="en-US" dirty="0" err="1">
                <a:solidFill>
                  <a:schemeClr val="bg1"/>
                </a:solidFill>
              </a:rPr>
              <a:t>th</a:t>
            </a:r>
            <a:r>
              <a:rPr lang="en-US" altLang="en-US" dirty="0">
                <a:solidFill>
                  <a:schemeClr val="bg1"/>
                </a:solidFill>
              </a:rPr>
              <a:t>”+”</a:t>
            </a:r>
            <a:r>
              <a:rPr lang="en-US" altLang="en-US" dirty="0" err="1">
                <a:solidFill>
                  <a:schemeClr val="bg1"/>
                </a:solidFill>
              </a:rPr>
              <a:t>i</a:t>
            </a:r>
            <a:r>
              <a:rPr lang="en-US" altLang="en-US" dirty="0">
                <a:solidFill>
                  <a:schemeClr val="bg1"/>
                </a:solidFill>
              </a:rPr>
              <a:t>”+”ng”=thing)</a:t>
            </a:r>
          </a:p>
          <a:p>
            <a:pPr lvl="2"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Unreliable/probabilistic phonemes (e.g.  “</a:t>
            </a:r>
            <a:r>
              <a:rPr lang="en-US" altLang="en-US" dirty="0" err="1">
                <a:solidFill>
                  <a:schemeClr val="bg1"/>
                </a:solidFill>
              </a:rPr>
              <a:t>th</a:t>
            </a:r>
            <a:r>
              <a:rPr lang="en-US" altLang="en-US" dirty="0">
                <a:solidFill>
                  <a:schemeClr val="bg1"/>
                </a:solidFill>
              </a:rPr>
              <a:t>” 50%, “f” 30%, …)</a:t>
            </a:r>
          </a:p>
          <a:p>
            <a:pPr lvl="2"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Non-unique pronunciations (e.g. tomato), </a:t>
            </a:r>
          </a:p>
          <a:p>
            <a:pPr lvl="2">
              <a:lnSpc>
                <a:spcPct val="80000"/>
              </a:lnSpc>
            </a:pPr>
            <a:r>
              <a:rPr lang="en-US" altLang="en-US" dirty="0">
                <a:solidFill>
                  <a:schemeClr val="bg1"/>
                </a:solidFill>
              </a:rPr>
              <a:t>statistics of transitions phonemes/words (hidden Markov models)</a:t>
            </a:r>
          </a:p>
          <a:p>
            <a:pPr>
              <a:lnSpc>
                <a:spcPct val="150000"/>
              </a:lnSpc>
            </a:pPr>
            <a:r>
              <a:rPr lang="en-US" altLang="en-US" sz="3200" dirty="0">
                <a:solidFill>
                  <a:schemeClr val="bg1"/>
                </a:solidFill>
              </a:rPr>
              <a:t>Words</a:t>
            </a:r>
          </a:p>
          <a:p>
            <a:pPr lvl="1">
              <a:lnSpc>
                <a:spcPct val="80000"/>
              </a:lnSpc>
            </a:pP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21514" name="AutoShape 10">
            <a:extLst>
              <a:ext uri="{FF2B5EF4-FFF2-40B4-BE49-F238E27FC236}">
                <a16:creationId xmlns:a16="http://schemas.microsoft.com/office/drawing/2014/main" id="{CE00CBBD-6816-40FB-A8D9-04662D9B5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576" y="2271712"/>
            <a:ext cx="152400" cy="2895600"/>
          </a:xfrm>
          <a:prstGeom prst="downArrow">
            <a:avLst>
              <a:gd name="adj1" fmla="val 50000"/>
              <a:gd name="adj2" fmla="val 4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56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D0386-EADD-44D9-908C-DE18FB51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NLP - Prof. Carolina Ruiz</a:t>
            </a:r>
          </a:p>
        </p:txBody>
      </p:sp>
      <p:sp>
        <p:nvSpPr>
          <p:cNvPr id="25602" name="AutoShape 2">
            <a:extLst>
              <a:ext uri="{FF2B5EF4-FFF2-40B4-BE49-F238E27FC236}">
                <a16:creationId xmlns:a16="http://schemas.microsoft.com/office/drawing/2014/main" id="{7E2648A7-DC45-4D52-A873-3975942490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bg1"/>
                </a:solidFill>
              </a:rPr>
              <a:t>Speech Recognition - Complications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64F2834-A87E-43D8-9310-C5705304F3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502229"/>
            <a:ext cx="9372600" cy="4584247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solidFill>
                  <a:schemeClr val="bg1"/>
                </a:solidFill>
              </a:rPr>
              <a:t>No simple mapping between sounds and words</a:t>
            </a:r>
          </a:p>
          <a:p>
            <a:pPr lvl="1"/>
            <a:r>
              <a:rPr lang="en-US" altLang="en-US" sz="2800" dirty="0">
                <a:solidFill>
                  <a:schemeClr val="bg1"/>
                </a:solidFill>
              </a:rPr>
              <a:t>Variance in pronunciation due to gender, dialect, …</a:t>
            </a:r>
          </a:p>
          <a:p>
            <a:pPr lvl="2"/>
            <a:r>
              <a:rPr lang="en-US" altLang="en-US" sz="2400" dirty="0">
                <a:solidFill>
                  <a:schemeClr val="bg1"/>
                </a:solidFill>
              </a:rPr>
              <a:t>Restriction to handle just one speaker</a:t>
            </a:r>
          </a:p>
          <a:p>
            <a:pPr lvl="1"/>
            <a:r>
              <a:rPr lang="en-US" altLang="en-US" sz="2800" dirty="0">
                <a:solidFill>
                  <a:schemeClr val="bg1"/>
                </a:solidFill>
              </a:rPr>
              <a:t>Same sound corresponding to diff. words</a:t>
            </a:r>
          </a:p>
          <a:p>
            <a:pPr lvl="2"/>
            <a:r>
              <a:rPr lang="en-US" altLang="en-US" dirty="0">
                <a:solidFill>
                  <a:schemeClr val="bg1"/>
                </a:solidFill>
              </a:rPr>
              <a:t>e.g. bear, bare</a:t>
            </a:r>
            <a:endParaRPr lang="en-US" altLang="en-US" sz="2400" dirty="0">
              <a:solidFill>
                <a:schemeClr val="bg1"/>
              </a:solidFill>
            </a:endParaRPr>
          </a:p>
          <a:p>
            <a:pPr lvl="1"/>
            <a:r>
              <a:rPr lang="en-US" altLang="en-US" sz="2800" dirty="0">
                <a:solidFill>
                  <a:schemeClr val="bg1"/>
                </a:solidFill>
              </a:rPr>
              <a:t>Finding gaps between words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en-US" altLang="en-US" dirty="0">
                <a:solidFill>
                  <a:schemeClr val="bg1"/>
                </a:solidFill>
              </a:rPr>
              <a:t>“how to recognize speech”</a:t>
            </a:r>
          </a:p>
          <a:p>
            <a:pPr lvl="2"/>
            <a:r>
              <a:rPr lang="en-US" altLang="en-US" dirty="0">
                <a:solidFill>
                  <a:schemeClr val="bg1"/>
                </a:solidFill>
              </a:rPr>
              <a:t>“how to wreck a nice beach”</a:t>
            </a:r>
          </a:p>
          <a:p>
            <a:pPr lvl="1"/>
            <a:r>
              <a:rPr lang="en-US" altLang="en-US" sz="2800" dirty="0">
                <a:solidFill>
                  <a:schemeClr val="bg1"/>
                </a:solidFill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424204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4">
            <a:extLst>
              <a:ext uri="{FF2B5EF4-FFF2-40B4-BE49-F238E27FC236}">
                <a16:creationId xmlns:a16="http://schemas.microsoft.com/office/drawing/2014/main" id="{7FEFB6DB-47F2-471C-A58B-74807120E694}"/>
              </a:ext>
            </a:extLst>
          </p:cNvPr>
          <p:cNvSpPr txBox="1">
            <a:spLocks noGrp="1"/>
          </p:cNvSpPr>
          <p:nvPr/>
        </p:nvSpPr>
        <p:spPr bwMode="auto">
          <a:xfrm>
            <a:off x="2057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endParaRPr kumimoji="0" lang="en-US" altLang="en-US" sz="1400" dirty="0"/>
          </a:p>
        </p:txBody>
      </p:sp>
      <p:sp>
        <p:nvSpPr>
          <p:cNvPr id="46083" name="Slide Number Placeholder 5">
            <a:extLst>
              <a:ext uri="{FF2B5EF4-FFF2-40B4-BE49-F238E27FC236}">
                <a16:creationId xmlns:a16="http://schemas.microsoft.com/office/drawing/2014/main" id="{33C8031A-5C54-401D-9C6F-CB6436D4EF59}"/>
              </a:ext>
            </a:extLst>
          </p:cNvPr>
          <p:cNvSpPr txBox="1">
            <a:spLocks noGrp="1"/>
          </p:cNvSpPr>
          <p:nvPr/>
        </p:nvSpPr>
        <p:spPr bwMode="auto">
          <a:xfrm>
            <a:off x="8255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endParaRPr kumimoji="0" lang="en-US" altLang="en-US" sz="1400" dirty="0"/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F1644BD8-D3F7-437E-9108-548F24AF676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Measuring Performance</a:t>
            </a:r>
          </a:p>
        </p:txBody>
      </p:sp>
      <p:sp>
        <p:nvSpPr>
          <p:cNvPr id="46085" name="Rectangle 4">
            <a:extLst>
              <a:ext uri="{FF2B5EF4-FFF2-40B4-BE49-F238E27FC236}">
                <a16:creationId xmlns:a16="http://schemas.microsoft.com/office/drawing/2014/main" id="{99BA2993-4B5B-4FAC-B1A0-7099743703D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46800" y="1676400"/>
            <a:ext cx="5207000" cy="3276600"/>
          </a:xfrm>
        </p:spPr>
        <p:txBody>
          <a:bodyPr/>
          <a:lstStyle/>
          <a:p>
            <a:pPr eaLnBrk="1" hangingPunct="1"/>
            <a:r>
              <a:rPr lang="en-US" altLang="en-US" dirty="0"/>
              <a:t>Precision = </a:t>
            </a:r>
            <a:br>
              <a:rPr lang="en-US" altLang="en-US" dirty="0"/>
            </a:br>
            <a:r>
              <a:rPr lang="en-US" altLang="en-US" dirty="0"/>
              <a:t>		good messages kept</a:t>
            </a:r>
            <a:br>
              <a:rPr lang="en-US" altLang="en-US" dirty="0"/>
            </a:br>
            <a:r>
              <a:rPr lang="en-US" altLang="en-US" dirty="0"/>
              <a:t>  		all messages kept</a:t>
            </a:r>
          </a:p>
          <a:p>
            <a:pPr eaLnBrk="1" hangingPunct="1"/>
            <a:r>
              <a:rPr lang="en-US" altLang="en-US" dirty="0"/>
              <a:t>Recall =</a:t>
            </a:r>
            <a:br>
              <a:rPr lang="en-US" altLang="en-US" dirty="0"/>
            </a:br>
            <a:r>
              <a:rPr lang="en-US" altLang="en-US" dirty="0"/>
              <a:t>		good messages kept</a:t>
            </a:r>
            <a:br>
              <a:rPr lang="en-US" altLang="en-US" dirty="0"/>
            </a:br>
            <a:r>
              <a:rPr lang="en-US" altLang="en-US" dirty="0"/>
              <a:t>		 all good messages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46086" name="Line 7">
            <a:extLst>
              <a:ext uri="{FF2B5EF4-FFF2-40B4-BE49-F238E27FC236}">
                <a16:creationId xmlns:a16="http://schemas.microsoft.com/office/drawing/2014/main" id="{6CD93192-B0CF-4D04-9CC4-37AC5B5734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1514" y="3810001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087" name="Line 8">
            <a:extLst>
              <a:ext uri="{FF2B5EF4-FFF2-40B4-BE49-F238E27FC236}">
                <a16:creationId xmlns:a16="http://schemas.microsoft.com/office/drawing/2014/main" id="{910A4B1B-D127-42C8-A6B2-C833CBBA6D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2496685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6777" name="Text Box 9">
            <a:extLst>
              <a:ext uri="{FF2B5EF4-FFF2-40B4-BE49-F238E27FC236}">
                <a16:creationId xmlns:a16="http://schemas.microsoft.com/office/drawing/2014/main" id="{1100C879-0C00-4EC5-9A68-FDF298354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5105401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000" dirty="0"/>
          </a:p>
        </p:txBody>
      </p:sp>
      <p:graphicFrame>
        <p:nvGraphicFramePr>
          <p:cNvPr id="46089" name="Object 2">
            <a:extLst>
              <a:ext uri="{FF2B5EF4-FFF2-40B4-BE49-F238E27FC236}">
                <a16:creationId xmlns:a16="http://schemas.microsoft.com/office/drawing/2014/main" id="{1DD6AC27-A48F-4D80-9C6C-BA0F873B78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900654"/>
              </p:ext>
            </p:extLst>
          </p:nvPr>
        </p:nvGraphicFramePr>
        <p:xfrm>
          <a:off x="1001486" y="1676400"/>
          <a:ext cx="4724400" cy="4137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Chart" r:id="rId4" imgW="6915448" imgH="5410676" progId="Excel.Chart.8">
                  <p:embed/>
                </p:oleObj>
              </mc:Choice>
              <mc:Fallback>
                <p:oleObj name="Chart" r:id="rId4" imgW="6915448" imgH="5410676" progId="Excel.Chart.8">
                  <p:embed/>
                  <p:pic>
                    <p:nvPicPr>
                      <p:cNvPr id="46089" name="Object 2">
                        <a:extLst>
                          <a:ext uri="{FF2B5EF4-FFF2-40B4-BE49-F238E27FC236}">
                            <a16:creationId xmlns:a16="http://schemas.microsoft.com/office/drawing/2014/main" id="{1DD6AC27-A48F-4D80-9C6C-BA0F873B78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486" y="1676400"/>
                        <a:ext cx="4724400" cy="4137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864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BFD95-6502-4EA4-BCF9-E395C379E2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3940" y="643466"/>
            <a:ext cx="9904120" cy="5571067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D15570-EDCF-4E7E-9596-3FF10FBE5085}"/>
              </a:ext>
            </a:extLst>
          </p:cNvPr>
          <p:cNvSpPr/>
          <p:nvPr/>
        </p:nvSpPr>
        <p:spPr>
          <a:xfrm>
            <a:off x="1558902" y="5825837"/>
            <a:ext cx="604524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Overall, how often is the classifier correct?</a:t>
            </a:r>
            <a:endParaRPr lang="en-US" sz="1200" dirty="0">
              <a:solidFill>
                <a:srgbClr val="44444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0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DCCD5-B884-44F3-8AE4-20D4847CB8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AABF62-8EE0-4AFC-B66B-4D136B7D8B23}"/>
              </a:ext>
            </a:extLst>
          </p:cNvPr>
          <p:cNvSpPr/>
          <p:nvPr/>
        </p:nvSpPr>
        <p:spPr>
          <a:xfrm>
            <a:off x="447674" y="6029696"/>
            <a:ext cx="721042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Precision:</a:t>
            </a:r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When it predicts yes, how often is it correct?</a:t>
            </a:r>
            <a:endParaRPr lang="en-US" sz="1200" dirty="0">
              <a:solidFill>
                <a:srgbClr val="44444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6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F038B-9A95-44FB-8817-880AD90AF57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85F44-3E2F-41E6-9AC9-552AA683510D}"/>
              </a:ext>
            </a:extLst>
          </p:cNvPr>
          <p:cNvSpPr/>
          <p:nvPr/>
        </p:nvSpPr>
        <p:spPr>
          <a:xfrm>
            <a:off x="476250" y="6001121"/>
            <a:ext cx="8967788" cy="84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 Positive Rate:</a:t>
            </a:r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When it's actually yes, how often does it predict yes? </a:t>
            </a:r>
            <a:endParaRPr lang="en-US" dirty="0"/>
          </a:p>
          <a:p>
            <a:pPr lvl="1"/>
            <a:r>
              <a:rPr lang="en-US" b="1" dirty="0">
                <a:solidFill>
                  <a:srgbClr val="44444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also known as "Sensitivity" or "Recall"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2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7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A99BA-515C-432E-9FAF-C0CC05B2454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946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4B6CC-E3D6-4794-9A16-9B3AA15C77D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9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977B1-9855-4899-8600-626F5576BD5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675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523</Words>
  <Application>Microsoft Office PowerPoint</Application>
  <PresentationFormat>Widescreen</PresentationFormat>
  <Paragraphs>119</Paragraphs>
  <Slides>21</Slides>
  <Notes>2</Notes>
  <HiddenSlides>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等线</vt:lpstr>
      <vt:lpstr>等线 Light</vt:lpstr>
      <vt:lpstr>ＭＳ Ｐゴシック</vt:lpstr>
      <vt:lpstr>Arial</vt:lpstr>
      <vt:lpstr>Calibri</vt:lpstr>
      <vt:lpstr>Calibri Light</vt:lpstr>
      <vt:lpstr>Segoe UI</vt:lpstr>
      <vt:lpstr>Symbol</vt:lpstr>
      <vt:lpstr>Tahoma</vt:lpstr>
      <vt:lpstr>Times New Roman</vt:lpstr>
      <vt:lpstr>Wingdings</vt:lpstr>
      <vt:lpstr>Office Theme</vt:lpstr>
      <vt:lpstr>Chart</vt:lpstr>
      <vt:lpstr>Understanding Confusion Matrix</vt:lpstr>
      <vt:lpstr>Measuring Performance</vt:lpstr>
      <vt:lpstr>Measuring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NLP</vt:lpstr>
      <vt:lpstr>Brief history</vt:lpstr>
      <vt:lpstr>Natural Language Processing (NLP)</vt:lpstr>
      <vt:lpstr>Applications of Nat. Lang. Processing</vt:lpstr>
      <vt:lpstr>Natural language understanding</vt:lpstr>
      <vt:lpstr>Natural Language Understanding</vt:lpstr>
      <vt:lpstr>Speech Recognition (1 of 3)</vt:lpstr>
      <vt:lpstr>Speech Recognition (2 of 3)</vt:lpstr>
      <vt:lpstr>Speech Recognition - Complications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Confusion Matrix</dc:title>
  <dc:creator>Sashank Pappu</dc:creator>
  <cp:lastModifiedBy>Sashank Pappu</cp:lastModifiedBy>
  <cp:revision>27</cp:revision>
  <dcterms:created xsi:type="dcterms:W3CDTF">2018-05-01T17:25:50Z</dcterms:created>
  <dcterms:modified xsi:type="dcterms:W3CDTF">2018-05-08T08:41:57Z</dcterms:modified>
</cp:coreProperties>
</file>